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Lst>
  <p:sldSz cy="5143500" cx="9144000"/>
  <p:notesSz cx="6858000" cy="9144000"/>
  <p:embeddedFontLst>
    <p:embeddedFont>
      <p:font typeface="Lexend SemiBold"/>
      <p:regular r:id="rId131"/>
      <p:bold r:id="rId132"/>
    </p:embeddedFont>
    <p:embeddedFont>
      <p:font typeface="Lexend ExtraBold"/>
      <p:bold r:id="rId133"/>
    </p:embeddedFont>
    <p:embeddedFont>
      <p:font typeface="Lexend Light"/>
      <p:regular r:id="rId134"/>
      <p:bold r:id="rId135"/>
    </p:embeddedFont>
    <p:embeddedFont>
      <p:font typeface="Roboto"/>
      <p:regular r:id="rId136"/>
      <p:bold r:id="rId137"/>
      <p:italic r:id="rId138"/>
      <p:boldItalic r:id="rId139"/>
    </p:embeddedFont>
    <p:embeddedFont>
      <p:font typeface="Lexend Medium"/>
      <p:regular r:id="rId140"/>
      <p:bold r:id="rId141"/>
    </p:embeddedFont>
    <p:embeddedFont>
      <p:font typeface="Lexend"/>
      <p:regular r:id="rId142"/>
      <p:bold r:id="rId143"/>
    </p:embeddedFont>
    <p:embeddedFont>
      <p:font typeface="Helvetica Neue Light"/>
      <p:regular r:id="rId144"/>
      <p:bold r:id="rId145"/>
      <p:italic r:id="rId146"/>
      <p:boldItalic r:id="rId147"/>
    </p:embeddedFont>
    <p:embeddedFont>
      <p:font typeface="Karla"/>
      <p:regular r:id="rId148"/>
      <p:bold r:id="rId149"/>
      <p:italic r:id="rId150"/>
      <p:boldItalic r:id="rId151"/>
    </p:embeddedFont>
    <p:embeddedFont>
      <p:font typeface="Alegreya"/>
      <p:regular r:id="rId152"/>
      <p:bold r:id="rId153"/>
      <p:italic r:id="rId154"/>
      <p:boldItalic r:id="rId1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7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99EEDF-9D8B-4710-B1CC-6AE266265C1A}">
  <a:tblStyle styleId="{3A99EEDF-9D8B-4710-B1CC-6AE266265C1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7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Karla-italic.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Karla-bold.fntdata"/><Relationship Id="rId4" Type="http://schemas.openxmlformats.org/officeDocument/2006/relationships/tableStyles" Target="tableStyles.xml"/><Relationship Id="rId148" Type="http://schemas.openxmlformats.org/officeDocument/2006/relationships/font" Target="fonts/Karla-regular.fntdata"/><Relationship Id="rId9" Type="http://schemas.openxmlformats.org/officeDocument/2006/relationships/slide" Target="slides/slide2.xml"/><Relationship Id="rId143" Type="http://schemas.openxmlformats.org/officeDocument/2006/relationships/font" Target="fonts/Lexend-bold.fntdata"/><Relationship Id="rId142" Type="http://schemas.openxmlformats.org/officeDocument/2006/relationships/font" Target="fonts/Lexend-regular.fntdata"/><Relationship Id="rId141" Type="http://schemas.openxmlformats.org/officeDocument/2006/relationships/font" Target="fonts/LexendMedium-bold.fntdata"/><Relationship Id="rId140" Type="http://schemas.openxmlformats.org/officeDocument/2006/relationships/font" Target="fonts/LexendMedium-regular.fntdata"/><Relationship Id="rId5" Type="http://schemas.openxmlformats.org/officeDocument/2006/relationships/slideMaster" Target="slideMasters/slideMaster1.xml"/><Relationship Id="rId147" Type="http://schemas.openxmlformats.org/officeDocument/2006/relationships/font" Target="fonts/HelveticaNeueLight-boldItalic.fntdata"/><Relationship Id="rId6" Type="http://schemas.openxmlformats.org/officeDocument/2006/relationships/slideMaster" Target="slideMasters/slideMaster2.xml"/><Relationship Id="rId146" Type="http://schemas.openxmlformats.org/officeDocument/2006/relationships/font" Target="fonts/HelveticaNeueLight-italic.fntdata"/><Relationship Id="rId7" Type="http://schemas.openxmlformats.org/officeDocument/2006/relationships/notesMaster" Target="notesMasters/notesMaster1.xml"/><Relationship Id="rId145" Type="http://schemas.openxmlformats.org/officeDocument/2006/relationships/font" Target="fonts/HelveticaNeueLight-bold.fntdata"/><Relationship Id="rId8" Type="http://schemas.openxmlformats.org/officeDocument/2006/relationships/slide" Target="slides/slide1.xml"/><Relationship Id="rId144" Type="http://schemas.openxmlformats.org/officeDocument/2006/relationships/font" Target="fonts/HelveticaNeueLight-regular.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Roboto-boldItalic.fntdata"/><Relationship Id="rId138" Type="http://schemas.openxmlformats.org/officeDocument/2006/relationships/font" Target="fonts/Roboto-italic.fntdata"/><Relationship Id="rId137" Type="http://schemas.openxmlformats.org/officeDocument/2006/relationships/font" Target="fonts/Roboto-bold.fntdata"/><Relationship Id="rId132" Type="http://schemas.openxmlformats.org/officeDocument/2006/relationships/font" Target="fonts/LexendSemiBold-bold.fntdata"/><Relationship Id="rId131" Type="http://schemas.openxmlformats.org/officeDocument/2006/relationships/font" Target="fonts/LexendSemiBold-regular.fntdata"/><Relationship Id="rId130" Type="http://schemas.openxmlformats.org/officeDocument/2006/relationships/slide" Target="slides/slide123.xml"/><Relationship Id="rId136" Type="http://schemas.openxmlformats.org/officeDocument/2006/relationships/font" Target="fonts/Roboto-regular.fntdata"/><Relationship Id="rId135" Type="http://schemas.openxmlformats.org/officeDocument/2006/relationships/font" Target="fonts/LexendLight-bold.fntdata"/><Relationship Id="rId134" Type="http://schemas.openxmlformats.org/officeDocument/2006/relationships/font" Target="fonts/LexendLight-regular.fntdata"/><Relationship Id="rId133" Type="http://schemas.openxmlformats.org/officeDocument/2006/relationships/font" Target="fonts/LexendExtraBold-bold.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font" Target="fonts/Alegreya-italic.fntdata"/><Relationship Id="rId58" Type="http://schemas.openxmlformats.org/officeDocument/2006/relationships/slide" Target="slides/slide51.xml"/><Relationship Id="rId153" Type="http://schemas.openxmlformats.org/officeDocument/2006/relationships/font" Target="fonts/Alegreya-bold.fntdata"/><Relationship Id="rId152" Type="http://schemas.openxmlformats.org/officeDocument/2006/relationships/font" Target="fonts/Alegreya-regular.fntdata"/><Relationship Id="rId151" Type="http://schemas.openxmlformats.org/officeDocument/2006/relationships/font" Target="fonts/Karla-boldItalic.fntdata"/><Relationship Id="rId155" Type="http://schemas.openxmlformats.org/officeDocument/2006/relationships/font" Target="fonts/Alegreya-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pideabank.softr.app/"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pideabank.softr.app/"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uilder.io"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uilder.io"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uilder.io"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igma.vinicius.pm"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in/elenaverna/"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g3616c78f8e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 name="Google Shape;22;g3616c78f8e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3f7904d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3f7904d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Qualcuno ha guardato la lezione completa di 1h?</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Schmidt parla di tre forze che stanno guidando la nuova ondata dell’AI.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Chi si ricorda della prima?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prima: finestre di contesto estese. Nei primi modelli di GPT avevamo 500 tokens di finestra di contesto. Ad oggi, ci sono modelli con 2 millioni di token di finestra di contesto. Nella pratica, cosa vuol dire? La finestra di contesto </a:t>
            </a:r>
            <a:r>
              <a:rPr lang="it"/>
              <a:t>è la </a:t>
            </a:r>
            <a:r>
              <a:rPr lang="it"/>
              <a:t>quantità massima di testo (misurata in token) che il modello può tenere a mente in una sola interazione. Per ricordarci, un token è una piccola unità di testo — ad esempio, la parola "ciao" è un token, mentre "cambiamento" potrebbe essere diviso in più token.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500 token sono 300-400 parole,</a:t>
            </a:r>
            <a:endParaRPr/>
          </a:p>
          <a:p>
            <a:pPr indent="0" lvl="0" marL="0" rtl="0" algn="l">
              <a:spcBef>
                <a:spcPts val="0"/>
              </a:spcBef>
              <a:spcAft>
                <a:spcPts val="0"/>
              </a:spcAft>
              <a:buNone/>
            </a:pPr>
            <a:r>
              <a:rPr lang="it"/>
              <a:t>30000 </a:t>
            </a:r>
            <a:r>
              <a:rPr lang="it"/>
              <a:t>token, siamo sulle 50 pagine,</a:t>
            </a:r>
            <a:endParaRPr/>
          </a:p>
          <a:p>
            <a:pPr indent="0" lvl="0" marL="0" rtl="0" algn="l">
              <a:spcBef>
                <a:spcPts val="0"/>
              </a:spcBef>
              <a:spcAft>
                <a:spcPts val="0"/>
              </a:spcAft>
              <a:buNone/>
            </a:pPr>
            <a:r>
              <a:rPr lang="it"/>
              <a:t>2m di token, siamo sulle 1000 pagine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Questo vuol dire che un modello ad oggi è capace di "leggere" l’intero contenuto di un libro, o nel nostro caso un repository di codice e capirlo nella sua completezza.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Passiamo alla seconda forza: * qualcuno lo sa’?</a:t>
            </a:r>
            <a:endParaRPr/>
          </a:p>
          <a:p>
            <a:pPr indent="0" lvl="0" marL="0" rtl="0" algn="l">
              <a:spcBef>
                <a:spcPts val="0"/>
              </a:spcBef>
              <a:spcAft>
                <a:spcPts val="0"/>
              </a:spcAft>
              <a:buNone/>
            </a:pPr>
            <a:r>
              <a:rPr lang="it"/>
              <a:t>Dal Testo all’azione, o'meglio “text to action”. Qui, Schmidt si riferisce semplicemente alla capacità dei modelli di non solo ricevere input testuale ed dare un output testuale ma realizzare azioni tramite codice o chiamate API.</a:t>
            </a:r>
            <a:endParaRPr/>
          </a:p>
          <a:p>
            <a:pPr indent="0" lvl="0" marL="0" rtl="0" algn="l">
              <a:spcBef>
                <a:spcPts val="0"/>
              </a:spcBef>
              <a:spcAft>
                <a:spcPts val="0"/>
              </a:spcAft>
              <a:buNone/>
            </a:pPr>
            <a:r>
              <a:rPr lang="it"/>
              <a:t>In pratica, non stiamo più parlando solo di un assistente che ti suggerisce cosa fare, ma di uno che lo fa al posto tuo, a comando.</a:t>
            </a:r>
            <a:endParaRPr/>
          </a:p>
          <a:p>
            <a:pPr indent="0" lvl="0" marL="0" rtl="0" algn="l">
              <a:spcBef>
                <a:spcPts val="0"/>
              </a:spcBef>
              <a:spcAft>
                <a:spcPts val="0"/>
              </a:spcAft>
              <a:buNone/>
            </a:pPr>
            <a:r>
              <a:rPr lang="it"/>
              <a:t>Vuoi fare una query su una database, importare un modello da figma, fare una chiamata API - Il modello può capire la tua intenzione e trasformare il linguaggio naturale in un'azione concreta.</a:t>
            </a:r>
            <a:endParaRPr/>
          </a:p>
          <a:p>
            <a:pPr indent="0" lvl="0" marL="0" rtl="0" algn="l">
              <a:spcBef>
                <a:spcPts val="0"/>
              </a:spcBef>
              <a:spcAft>
                <a:spcPts val="0"/>
              </a:spcAft>
              <a:buNone/>
            </a:pPr>
            <a:r>
              <a:rPr lang="it"/>
              <a:t>Questo rende l’IA non solo uno strumento di supporto, ma un agente operativo.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Chi sa qual’è la terza forza?</a:t>
            </a:r>
            <a:endParaRPr/>
          </a:p>
          <a:p>
            <a:pPr indent="0" lvl="0" marL="0" rtl="0" algn="l">
              <a:spcBef>
                <a:spcPts val="0"/>
              </a:spcBef>
              <a:spcAft>
                <a:spcPts val="0"/>
              </a:spcAft>
              <a:buNone/>
            </a:pPr>
            <a:r>
              <a:rPr lang="it"/>
              <a:t>Gli agenti, giustamenti. Gli agenti AI sono modelli che non solo eseguono singole istruzioni, ma sono capaci di ragionare in più passaggi, suddividere un obiettivo complesso in sotto-task, pianificare, e poi agire in modo autonomo per raggiungere un risultato. Quando utilizzeremo Lovable, interagiremo con un agente.</a:t>
            </a:r>
            <a:endParaRPr/>
          </a:p>
          <a:p>
            <a:pPr indent="0" lvl="0" marL="0" rtl="0" algn="l">
              <a:spcBef>
                <a:spcPts val="0"/>
              </a:spcBef>
              <a:spcAft>
                <a:spcPts val="0"/>
              </a:spcAft>
              <a:buNone/>
            </a:pPr>
            <a:r>
              <a:rPr lang="it"/>
              <a:t>Gli agenti combinano memoria, pianificazione e azione.</a:t>
            </a:r>
            <a:endParaRPr/>
          </a:p>
          <a:p>
            <a:pPr indent="0" lvl="0" marL="0" rtl="0" algn="l">
              <a:spcBef>
                <a:spcPts val="0"/>
              </a:spcBef>
              <a:spcAft>
                <a:spcPts val="0"/>
              </a:spcAft>
              <a:buNone/>
            </a:pPr>
            <a:r>
              <a:rPr lang="it"/>
              <a:t>Quando andremo a chiedere all’agente di lovable di aggiungerci una nuova funzionalità, vedremo che lui consulterà tutto il codice esistente e la knowledge base nella sua memoria, pianificherà il cambiamento in vari step e passerà subito all’implementazione.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differenza chiave è questa: i modelli rispondono, gli agenti ragionano e decidono.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Ok, ma per che questo è importante per noi che vogliamo prototipare?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5be3d0f31e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5be3d0f31e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come abbiamo visto prima, e qui una versione più chiara e simplificata (NEXT)</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5be3d0f31e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5be3d0f31e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al Modulo 1 costruirete un primo prototipo foccalizzandosi sul Front-end, nel 2o, costruirete tutta la parte back-end, database, e analytics. Al 3o integrerete delle API esterne come quella di Stripe per le subscription, e finalmente al 4o integrerete una funzionalit</a:t>
            </a:r>
            <a:r>
              <a:rPr lang="it"/>
              <a:t>à AI.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Alla fine di ogni modulo ci sarà una Demo con degli obbiettivi precisi e alla fine del 4o modulo ci sara il Final Demo Day.</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Ovviamente se ci sono tra di voi persone che conoscono già Lovable e vogliono avanzare più velocemente dei moduli, non ci sono problemi.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Molto probabilmente Lovable vi proporrà già da adesso delle integrazioni per funzionalità back-end e database, potete farle già da adesso se non vi impedisce di finire la parte front-end.</a:t>
            </a:r>
            <a:endParaRPr/>
          </a:p>
          <a:p>
            <a:pPr indent="0" lvl="0" marL="0" rtl="0" algn="l">
              <a:spcBef>
                <a:spcPts val="0"/>
              </a:spcBef>
              <a:spcAft>
                <a:spcPts val="0"/>
              </a:spcAft>
              <a:buNone/>
            </a:pPr>
            <a:r>
              <a:rPr lang="it"/>
              <a:t>Casomai volete aspettare, basta dire di No quando Lovable suggerisce di integrare Supabase e di foccalizzare per ora sul front-end.</a:t>
            </a:r>
            <a:endParaRPr/>
          </a:p>
          <a:p>
            <a:pPr indent="0" lvl="0" marL="0" rtl="0" algn="l">
              <a:spcBef>
                <a:spcPts val="0"/>
              </a:spcBef>
              <a:spcAft>
                <a:spcPts val="0"/>
              </a:spcAft>
              <a:buNone/>
            </a:pPr>
            <a:r>
              <a:rPr lang="it"/>
              <a:t>Potete aggiungere anche questo al Knowledge File, come abbiamo fatto prima.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5be3d0f31e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5be3d0f31e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E poi dopo il Demo Day, potrete anche lanciare i vostri progetti (se il vostro desiderio è che siano publici) sulla piattaforma di Lovable, Product Hunt, e il canale Slack di Product Heroes.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5be3d0f31e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5be3d0f31e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E poi dopo il Demo Day, potrete anche lanciare i vostri progetti (se il vostro desiderio è che siano publici) sulla piattaforma di Lovable, Product Hunt, e il canale Slack di Product Heroes.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5be3d0f31e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5be3d0f31e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E poi dopo il Dmo Day, potrete anche lanciare i vostri progetti (se il vostro desiderio è che siano publici) sulla piattaforma di Lovable, Product Hunt, e il canale Slack di Product Heroes.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61c17050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61c17050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ovviamente sul vostro profilo LinkedIn e il vostro sito o portfolio. l’idea </a:t>
            </a:r>
            <a:r>
              <a:rPr lang="it"/>
              <a:t>è che sia un proggetto condivisibile alla fie.</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5be3d0f31e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5be3d0f31e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Allora, cosa si pu</a:t>
            </a:r>
            <a:r>
              <a:rPr lang="it"/>
              <a:t>ò costruire? Molto semplice: quello che volete. Basta che sia utile o interessante e che alla fine abbia un componente front, back, database, un’integrazione api e una funzionalità ai.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Potete creare dei prototipi, dei tool personali, degli internal tool, e anche semplicemente copiare un software o servizio già esistente.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5be3d0f31e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5be3d0f31e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Come trovare delle idee di progetto?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it">
                <a:solidFill>
                  <a:schemeClr val="dk1"/>
                </a:solidFill>
              </a:rPr>
              <a:t>Un consiglio: ispiratevi da veri problemi che avete o dalle vostre curiosità autentiche - questo vi aiuterà a rimanere motivati.</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Vi dico, guardate un po’ in torno a voi? quali problemi conoscete? con quale problema siete familiari? </a:t>
            </a:r>
            <a:r>
              <a:rPr lang="it"/>
              <a:t>è il miglior modo di trovare un idea.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Vi do comunque degli esempi, magari così sarà più facile.</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61c170508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61c170508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61c17050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61c17050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3b271848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3b271848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Qualcuno non ha visto questo video nel microlearning?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r>
              <a:rPr lang="it"/>
              <a:t>Se sì, rivediamolo velocemente. (Apriamo il link in un’altra tab e condividiamo l’audio).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it">
                <a:solidFill>
                  <a:schemeClr val="dk1"/>
                </a:solidFill>
              </a:rPr>
              <a:t>Per chi lo ha già guardato:</a:t>
            </a:r>
            <a:endParaRPr>
              <a:solidFill>
                <a:schemeClr val="dk1"/>
              </a:solidFill>
            </a:endParaRPr>
          </a:p>
          <a:p>
            <a:pPr indent="0" lvl="0" marL="0" rtl="0" algn="l">
              <a:spcBef>
                <a:spcPts val="0"/>
              </a:spcBef>
              <a:spcAft>
                <a:spcPts val="0"/>
              </a:spcAft>
              <a:buNone/>
            </a:pPr>
            <a:r>
              <a:rPr b="1" lang="it">
                <a:solidFill>
                  <a:schemeClr val="dk1"/>
                </a:solidFill>
              </a:rPr>
              <a:t>* </a:t>
            </a:r>
            <a:r>
              <a:rPr b="1" lang="it">
                <a:solidFill>
                  <a:schemeClr val="dk1"/>
                </a:solidFill>
              </a:rPr>
              <a:t>che impressioni o conclusioni avete tratto dopo aver visto questo video?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Schmidt è molto chiaro nei suoi pensieri.</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E anche se questa parte non compare nel video, a un certo punto dice una cosa provocatoria ma affascinante: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it">
                <a:solidFill>
                  <a:schemeClr val="dk1"/>
                </a:solidFill>
              </a:rPr>
              <a:t>“Tutti gli esseri umani sul pianeta avranno un programmatore personale che esegue tutto ciò che chiedono.”</a:t>
            </a:r>
            <a:endParaRPr i="1">
              <a:solidFill>
                <a:schemeClr val="dk1"/>
              </a:solidFill>
            </a:endParaRPr>
          </a:p>
          <a:p>
            <a:pPr indent="0" lvl="0" marL="0" rtl="0" algn="l">
              <a:lnSpc>
                <a:spcPct val="115000"/>
              </a:lnSpc>
              <a:spcBef>
                <a:spcPts val="1200"/>
              </a:spcBef>
              <a:spcAft>
                <a:spcPts val="0"/>
              </a:spcAft>
              <a:buNone/>
            </a:pPr>
            <a:r>
              <a:rPr lang="it"/>
              <a:t>Schmidt ironizza anche sul fatto che, oggi, se chiedi qualcosa a un programmatore vero, spesso… non è proprio quello che ti ritorna 😅</a:t>
            </a:r>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Fa poi un esempio molto concreto e controverso:</a:t>
            </a:r>
            <a:br>
              <a:rPr lang="it">
                <a:solidFill>
                  <a:schemeClr val="dk1"/>
                </a:solidFill>
              </a:rPr>
            </a:br>
            <a:r>
              <a:rPr lang="it">
                <a:solidFill>
                  <a:schemeClr val="dk1"/>
                </a:solidFill>
              </a:rPr>
              <a:t>Se negli Stati Uniti decidessero di bannare TikTok, una persona potrebbe semplicemente dire al suo agente: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it">
                <a:solidFill>
                  <a:schemeClr val="dk1"/>
                </a:solidFill>
              </a:rPr>
              <a:t>“Fammi una copia di TikTok con un altro nome.”</a:t>
            </a:r>
            <a:endParaRPr i="1">
              <a:solidFill>
                <a:schemeClr val="dk1"/>
              </a:solidFill>
            </a:endParaRPr>
          </a:p>
          <a:p>
            <a:pPr indent="0" lvl="0" marL="0" rtl="0" algn="l">
              <a:lnSpc>
                <a:spcPct val="115000"/>
              </a:lnSpc>
              <a:spcBef>
                <a:spcPts val="1200"/>
              </a:spcBef>
              <a:spcAft>
                <a:spcPts val="0"/>
              </a:spcAft>
              <a:buNone/>
            </a:pPr>
            <a:r>
              <a:rPr lang="it">
                <a:solidFill>
                  <a:schemeClr val="dk1"/>
                </a:solidFill>
              </a:rPr>
              <a:t>E l’agente lo costruirebbe in automatico. I problemi legali? Li risolveranno dopo, magari con altri agenti... o con avvocati nella Silicon Valley.</a:t>
            </a:r>
            <a:endParaRPr/>
          </a:p>
          <a:p>
            <a:pPr indent="0" lvl="0" marL="0" rtl="0" algn="l">
              <a:spcBef>
                <a:spcPts val="1200"/>
              </a:spcBef>
              <a:spcAft>
                <a:spcPts val="0"/>
              </a:spcAft>
              <a:buNone/>
            </a:pPr>
            <a:r>
              <a:t/>
            </a:r>
            <a:endParaRPr/>
          </a:p>
          <a:p>
            <a:pPr indent="0" lvl="0" marL="0" rtl="0" algn="l">
              <a:spcBef>
                <a:spcPts val="0"/>
              </a:spcBef>
              <a:spcAft>
                <a:spcPts val="0"/>
              </a:spcAft>
              <a:buNone/>
            </a:pPr>
            <a:r>
              <a:rPr lang="it"/>
              <a:t>Infine, Schmidt finisce con quello che abbiamo appena visto: </a:t>
            </a:r>
            <a:r>
              <a:rPr b="1" lang="it">
                <a:solidFill>
                  <a:schemeClr val="dk1"/>
                </a:solidFill>
              </a:rPr>
              <a:t>È sorpreso dalla velocità con cui oggi possiamo trasformare un’idea in una dimostrazione concreta.</a:t>
            </a:r>
            <a:endParaRPr b="1">
              <a:solidFill>
                <a:schemeClr val="dk1"/>
              </a:solidFill>
            </a:endParaRPr>
          </a:p>
          <a:p>
            <a:pPr indent="0" lvl="0" marL="0" rtl="0" algn="l">
              <a:spcBef>
                <a:spcPts val="0"/>
              </a:spcBef>
              <a:spcAft>
                <a:spcPts val="0"/>
              </a:spcAft>
              <a:buNone/>
            </a:pPr>
            <a:r>
              <a:rPr lang="it">
                <a:solidFill>
                  <a:schemeClr val="dk1"/>
                </a:solidFill>
              </a:rPr>
              <a:t>Mai nella storia è stato così facile </a:t>
            </a:r>
            <a:r>
              <a:rPr i="1" lang="it">
                <a:solidFill>
                  <a:schemeClr val="dk1"/>
                </a:solidFill>
              </a:rPr>
              <a:t>testare un’intuizione</a:t>
            </a:r>
            <a:r>
              <a:rPr lang="it">
                <a:solidFill>
                  <a:schemeClr val="dk1"/>
                </a:solidFill>
              </a:rPr>
              <a:t> in così poco tempo.</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61c170508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61c170508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61c170508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61c170508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5be3d0f31e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5be3d0f31e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hlinkClick r:id="rId2"/>
              </a:rPr>
              <a:t>https://sipideabank.softr.app/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Il sito di idee di startup di Greg Isenberg, quello che fa il podcast Startup Ideas. Ci sono tante idee, anche struturatte bene (NEXT) con un piano detagliato di MVP etc…</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5be3d0f31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5be3d0f31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hlinkClick r:id="rId2"/>
              </a:rPr>
              <a:t>https://sipideabank.softr.app/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sito di idee di startup di Greg Isenberg, quello che fa il podcast Startup Ideas. Ci sono tante idee, anche struturatte bene (NEXT) con un piano detagliato di MVP, features, content etc…</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5b6b239a2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5b6b239a2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vediamo i target di questo primo milestone.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3 punti per una knowledge file completa.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5 punti per il front-end completo della user journey principale della vostra applicazione.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punto per una landing page pronta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punto per l’applicazione pubblicata su un dominio personalizzato.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Potrete ottenere 1 punto bonus per un wow factor o buon storytelling e design</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5be3d0f31e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5be3d0f31e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Partiamo col team kick-off e definizione dell’idea. Avete 15 minuti.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Ecco le regole: (leggere tutte)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alla fine dei 15min, metter</a:t>
            </a:r>
            <a:r>
              <a:rPr lang="it"/>
              <a:t>ò un messaggio sul canale ed</a:t>
            </a:r>
            <a:r>
              <a:rPr lang="it"/>
              <a:t> io verr</a:t>
            </a:r>
            <a:r>
              <a:rPr lang="it"/>
              <a:t>ò sui gruppi individualmente e intervengo se necessario.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Non esitare a mettere delle domande sulla chat.</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5be3d0f31e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5be3d0f31e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avrete 45minuti per costruire il primo MVP. Usate bene il vostro tempo.</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5be3d0f31e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5be3d0f31e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il tempo di costruzione </a:t>
            </a:r>
            <a:r>
              <a:rPr lang="it"/>
              <a:t>è finita, passiamo alla demo. Anche se non avete finito tutto</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5be3d0f31e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5be3d0f31e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61c1705086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61c170508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3f91ae1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3f91ae1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it">
                <a:solidFill>
                  <a:schemeClr val="dk1"/>
                </a:solidFill>
              </a:rPr>
              <a:t>Ed è proprio questo il cuore del </a:t>
            </a:r>
            <a:r>
              <a:rPr b="1" lang="it">
                <a:solidFill>
                  <a:schemeClr val="dk1"/>
                </a:solidFill>
              </a:rPr>
              <a:t>manifesto Agile</a:t>
            </a:r>
            <a:r>
              <a:rPr lang="it">
                <a:solidFill>
                  <a:schemeClr val="dk1"/>
                </a:solidFill>
              </a:rPr>
              <a:t>, di </a:t>
            </a:r>
            <a:r>
              <a:rPr b="1" lang="it">
                <a:solidFill>
                  <a:schemeClr val="dk1"/>
                </a:solidFill>
              </a:rPr>
              <a:t>Y Combinator</a:t>
            </a:r>
            <a:r>
              <a:rPr lang="it">
                <a:solidFill>
                  <a:schemeClr val="dk1"/>
                </a:solidFill>
              </a:rPr>
              <a:t>, e del famoso libro di </a:t>
            </a:r>
            <a:r>
              <a:rPr b="1" lang="it">
                <a:solidFill>
                  <a:schemeClr val="dk1"/>
                </a:solidFill>
              </a:rPr>
              <a:t>Eric Ries, “The Lean Startup”</a:t>
            </a:r>
            <a:r>
              <a:rPr lang="it">
                <a:solidFill>
                  <a:schemeClr val="dk1"/>
                </a:solidFill>
              </a:rPr>
              <a:t>:</a:t>
            </a:r>
            <a:endParaRPr>
              <a:solidFill>
                <a:schemeClr val="dk1"/>
              </a:solidFill>
            </a:endParaRPr>
          </a:p>
          <a:p>
            <a:pPr indent="457200" lvl="0" marL="0" rtl="0" algn="l">
              <a:spcBef>
                <a:spcPts val="1200"/>
              </a:spcBef>
              <a:spcAft>
                <a:spcPts val="0"/>
              </a:spcAft>
              <a:buNone/>
            </a:pPr>
            <a:r>
              <a:rPr lang="it"/>
              <a:t>invece di investire mesi e settimane per costruire un mega prodotto, è molto meglio costruire un prototipo con cui puoi ricevere feedback immediatamente dei tuoi utenti.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it"/>
              <a:t>Quanto prima ricevi feedback, piu velocemente impari, </a:t>
            </a:r>
            <a:r>
              <a:rPr lang="it"/>
              <a:t>più</a:t>
            </a:r>
            <a:r>
              <a:rPr lang="it"/>
              <a:t> velocemente puoi acquisire product market fit.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Qui dobbiamo chiederci: Qual è il minimo prototipo che possiamo costruire per testare la nostra idea, oggi, con gli strumenti che abbiamo?</a:t>
            </a:r>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61c170508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61c170508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53f91ae1d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53f91ae1d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Vi ricondivido queste 3 persone che potete seguire per continuare a imparare…</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5be3d0f31e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5be3d0f31e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una ultima domanda.</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59133a1da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g359133a1da0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59133a1da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59133a1da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Schmidt non </a:t>
            </a:r>
            <a:r>
              <a:rPr lang="it"/>
              <a:t>è l’unico: recentemente ho letto su Lenny’s newsletter una frase della CPO di Microsoft: se non stai prototipando con AI, stai facendo qualcosa di sbagliato.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Link (non condividere senno si perdono):</a:t>
            </a:r>
            <a:endParaRPr/>
          </a:p>
          <a:p>
            <a:pPr indent="0" lvl="0" marL="0" rtl="0" algn="l">
              <a:spcBef>
                <a:spcPts val="0"/>
              </a:spcBef>
              <a:spcAft>
                <a:spcPts val="0"/>
              </a:spcAft>
              <a:buNone/>
            </a:pPr>
            <a:r>
              <a:rPr lang="it"/>
              <a:t>https://www.lennysnewsletter.com/p/microsoft-cpo-on-ai?utm_source=post-email-title&amp;publication_id=10845&amp;post_id=162914299&amp;utm_campaign=email-post-title&amp;isFreemail=false&amp;r=3pvz8v&amp;triedRedirect=true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9133a1da0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9133a1da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ovviamente, c’</a:t>
            </a:r>
            <a:r>
              <a:rPr lang="it"/>
              <a:t>è Andrej Karpathy.</a:t>
            </a:r>
            <a:endParaRPr/>
          </a:p>
          <a:p>
            <a:pPr indent="0" lvl="0" marL="0" rtl="0" algn="l">
              <a:spcBef>
                <a:spcPts val="0"/>
              </a:spcBef>
              <a:spcAft>
                <a:spcPts val="0"/>
              </a:spcAft>
              <a:buNone/>
            </a:pPr>
            <a:r>
              <a:rPr lang="it"/>
              <a:t>*qualcuno conosce Andrej?</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chi non lo conosce, Andrej ha cofundato Open AI, è stato director di AI da Tesla e oggi è una delle persone più influenti nell’utilizzo di agenti AI per codare.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Lui ha questo famoso twitter in cui dice che l’inglese is the hottest new programming language. Non più python o Go o qualsiasi altro linguaggio: oggi scrivi ad un agente in inglese e lui fa tutto il resto.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9133a1da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59133a1da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Karpathy ha anche creato il concetto di vibe coding, che ora vedrete dappertutto quando si parla di agente AI per prototipare o scrivere codice.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lui, vibe coding </a:t>
            </a:r>
            <a:r>
              <a:rPr lang="it"/>
              <a:t>è semplicemente, anche per una persona tecnica, fidarsi al 100% degli agenti per scrivere, testare, corrigere bug, senza interferire o controllare nel dettaglio quello che sta facendo l’agente. Si dimentica proprio che il codice esiste dietro.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Ovviamente, come andremo a vedere, se controlliamo un attimo e cerchiamo di capire il codice e gli errori, possiamo avere molto più controllo sui bugs e su quello che l’agente sta costruendo.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https://x.com/karpathy/status/1886192184808149383?lang=en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9133a1d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9133a1d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Ok… cosa si può costruire con gli agenti? * Scrivete pure nella chat se avete delle idee…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Vediamo qualche esempio…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b6b239a2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b6b239a2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Landing pages: questo è semplice anche perché da molti anni siamo abituati a Wordpress o Wix per costruire pagine facilmente.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5b6b239a2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5b6b239a2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La differenza qui è che l’AI può aiutarti direttamente col contenuto e con gli elementi visuale sulla pagina. Alla fine vai molto piu veloce.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b6b239a2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b6b239a2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Prototipi: Questo è un esempio mio di un prototipo che ho creato per descrivere meglio un comportamento che volevo sulla mobile app di iBanFirst, la mia azienda precedente.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Tante volte per complementare un mio ticket JIRA oppure per testare un idea, ho creato un prototipo con i tools che andremo a vedere.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2de88ae42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2de88ae426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Ciao a tutti, benvenuti al primo modulo della masterclass AI per Product Builder.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Come va? Tutti mi sentono bene? Nessun problema di connessione?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Carichi per oggi?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b6b239a2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5b6b239a2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mio ex-CTO ha pure scritto: una demo live </a:t>
            </a:r>
            <a:r>
              <a:rPr lang="it"/>
              <a:t>è il migliore ticket JIRA, per dire quanto un protitipo può aiutare anche lo sviluppatore a capire meglio quello che tu in quanto PM intendi.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b6b239a2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b6b239a2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Personal tools: </a:t>
            </a:r>
            <a:endParaRPr>
              <a:solidFill>
                <a:schemeClr val="dk1"/>
              </a:solidFill>
            </a:endParaRPr>
          </a:p>
          <a:p>
            <a:pPr indent="0" lvl="0" marL="0" rtl="0" algn="l">
              <a:spcBef>
                <a:spcPts val="0"/>
              </a:spcBef>
              <a:spcAft>
                <a:spcPts val="0"/>
              </a:spcAft>
              <a:buNone/>
            </a:pPr>
            <a:r>
              <a:rPr lang="it">
                <a:solidFill>
                  <a:schemeClr val="dk1"/>
                </a:solidFill>
              </a:rPr>
              <a:t>* qualcuno ha letto l’articolo di Colin Matthews sul Microlearning?</a:t>
            </a:r>
            <a:endParaRPr>
              <a:solidFill>
                <a:schemeClr val="dk1"/>
              </a:solidFill>
            </a:endParaRPr>
          </a:p>
          <a:p>
            <a:pPr indent="0" lvl="0" marL="0" rtl="0" algn="l">
              <a:spcBef>
                <a:spcPts val="0"/>
              </a:spcBef>
              <a:spcAft>
                <a:spcPts val="0"/>
              </a:spcAft>
              <a:buNone/>
            </a:pPr>
            <a:r>
              <a:rPr lang="it">
                <a:solidFill>
                  <a:schemeClr val="dk1"/>
                </a:solidFill>
              </a:rPr>
              <a:t>https://blog.techforproduct.com/p/vibe-coding-for-personal-projects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Questo è un esempio di un suo personal tool che ha creato per convertire video MP4 in GIF per aggiungere alla sua newsletter. Ha anche fatto un altro per formattare le immagini - cose semplici ma molto utili ogni giorno.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Qui l’unico rischio è cercare di reinventare la ruota ogni volta che hai un problema: ad oggi ci sono già migliaia di soluzioni disponibili su internet.</a:t>
            </a:r>
            <a:endParaRPr>
              <a:solidFill>
                <a:schemeClr val="dk1"/>
              </a:solidFill>
            </a:endParaRPr>
          </a:p>
          <a:p>
            <a:pPr indent="0" lvl="0" marL="0" rtl="0" algn="l">
              <a:spcBef>
                <a:spcPts val="0"/>
              </a:spcBef>
              <a:spcAft>
                <a:spcPts val="0"/>
              </a:spcAft>
              <a:buNone/>
            </a:pPr>
            <a:r>
              <a:rPr lang="it">
                <a:solidFill>
                  <a:schemeClr val="dk1"/>
                </a:solidFill>
              </a:rPr>
              <a:t>Però, avendo un bisogno molto specifico, creare il suo proprio tool può essere utilissimo.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b6b239a2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5b6b239a2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Vediamo un altro esempio.</a:t>
            </a:r>
            <a:endParaRPr>
              <a:solidFill>
                <a:schemeClr val="dk1"/>
              </a:solidFill>
            </a:endParaRPr>
          </a:p>
          <a:p>
            <a:pPr indent="0" lvl="0" marL="0" rtl="0" algn="l">
              <a:spcBef>
                <a:spcPts val="0"/>
              </a:spcBef>
              <a:spcAft>
                <a:spcPts val="0"/>
              </a:spcAft>
              <a:buNone/>
            </a:pPr>
            <a:r>
              <a:rPr lang="it">
                <a:solidFill>
                  <a:schemeClr val="dk1"/>
                </a:solidFill>
              </a:rPr>
              <a:t>Poco tempo fa dovevo informare alla mia azienda in che giorni dell’anno sarei in Brasile per poter rispettare il minimo di giorni per avere la residenza fiscale in Francia.</a:t>
            </a:r>
            <a:endParaRPr>
              <a:solidFill>
                <a:schemeClr val="dk1"/>
              </a:solidFill>
            </a:endParaRPr>
          </a:p>
          <a:p>
            <a:pPr indent="0" lvl="0" marL="0" rtl="0" algn="l">
              <a:spcBef>
                <a:spcPts val="0"/>
              </a:spcBef>
              <a:spcAft>
                <a:spcPts val="0"/>
              </a:spcAft>
              <a:buNone/>
            </a:pPr>
            <a:r>
              <a:rPr lang="it">
                <a:solidFill>
                  <a:schemeClr val="dk1"/>
                </a:solidFill>
              </a:rPr>
              <a:t>Per rispondere a questo bisogno specifico, ho creato in 10min forse, questo calendario </a:t>
            </a:r>
            <a:r>
              <a:rPr lang="it">
                <a:solidFill>
                  <a:schemeClr val="dk1"/>
                </a:solidFill>
              </a:rPr>
              <a:t>interattivo</a:t>
            </a:r>
            <a:r>
              <a:rPr lang="it">
                <a:solidFill>
                  <a:schemeClr val="dk1"/>
                </a:solidFill>
              </a:rPr>
              <a:t> dove posso definire il paese per ogni data, vedere direttamente il counter di giorni per ogni posto, e anche esportare in .png per inviare alle Risorse umane dell’azienda.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b6b239a2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b6b239a2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*Qualcuno ha gi</a:t>
            </a:r>
            <a:r>
              <a:rPr lang="it"/>
              <a:t>à usato Replit per creare una mobile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Replit ha creato la sua propria mobile app che puoi utilizzare per creare altre mobile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schermata a sinsitra è un app di workout tracking che mi ha fatto in 5 minuti. Non sono andato fino alla fine nel dettaglio e alla </a:t>
            </a:r>
            <a:r>
              <a:rPr lang="it"/>
              <a:t>pubblicazione</a:t>
            </a:r>
            <a:r>
              <a:rPr lang="it"/>
              <a:t> sui Stores, ma so che è possibile e che ogni giorno questo diventa più semplice.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Loro utilizzano Expo, che è un servizio che abbiamo utilizzato pure noi per lanciare l’applicazione di iBanFirst.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Lo strumento che vedremo nel dettaglio in questa masterclass non fa le mobile app, è focalizzato sul web development, ma si possono fare delle web app responsive.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b6b239a2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b6b239a2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Vi do un ultimo esempio, quello di Indy Translate, che </a:t>
            </a:r>
            <a:r>
              <a:rPr lang="it"/>
              <a:t>è un tool che ho sviluppato io da zero per rispondere ad un bisogno che avevo quando lavoravo da iBanFirst.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Quando sono arrivato da iBanFirst mi hanno messo subito per occuparmi delle traduzioni della piattaforma: un argomento bellissimo, chi non </a:t>
            </a:r>
            <a:r>
              <a:rPr lang="it"/>
              <a:t>vorrebbe</a:t>
            </a:r>
            <a:r>
              <a:rPr lang="it"/>
              <a:t> questo progetto?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Durante quasi 2 anni, le traduzioni erano fatte in maniera completamente manuale: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b6b239a2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b6b239a2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darvi un po’ di contesto, tutto il testo della piattaforma </a:t>
            </a:r>
            <a:r>
              <a:rPr lang="it"/>
              <a:t>è ospitato in un tool un po’ preistorico ma con un vantaggio enorme: costa tipo 20€ al mese.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Ogni testo della nostra piattaforma è un asset, una </a:t>
            </a:r>
            <a:r>
              <a:rPr lang="it"/>
              <a:t>riga</a:t>
            </a:r>
            <a:r>
              <a:rPr lang="it"/>
              <a:t> su Localise e poi possiamo avere 10, 15, 20 traduzioni associate a questa riga, a seconda del numero di lingue configurate.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Ecco quello che facevo: esportavo in formato csv tutti gli asset che erano su Localise con la versione in inglese.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b6b239a2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b6b239a2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formatavo il csv in un bel excel e convidevo questo foglio gigante che poi ogni country manager andava a riempire.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Potete gi</a:t>
            </a:r>
            <a:r>
              <a:rPr lang="it"/>
              <a:t>à immaginare il caos:</a:t>
            </a:r>
            <a:endParaRPr/>
          </a:p>
          <a:p>
            <a:pPr indent="-298450" lvl="0" marL="457200" rtl="0" algn="l">
              <a:spcBef>
                <a:spcPts val="0"/>
              </a:spcBef>
              <a:spcAft>
                <a:spcPts val="0"/>
              </a:spcAft>
              <a:buSzPts val="1100"/>
              <a:buChar char="-"/>
            </a:pPr>
            <a:r>
              <a:rPr lang="it"/>
              <a:t>dovevo esportare da Localise a csv poi a Excel e poi fare il contrario: c’era sempre qualcosa che non andava.</a:t>
            </a:r>
            <a:endParaRPr/>
          </a:p>
          <a:p>
            <a:pPr indent="-298450" lvl="0" marL="457200" rtl="0" algn="l">
              <a:spcBef>
                <a:spcPts val="0"/>
              </a:spcBef>
              <a:spcAft>
                <a:spcPts val="0"/>
              </a:spcAft>
              <a:buSzPts val="1100"/>
              <a:buChar char="-"/>
            </a:pPr>
            <a:r>
              <a:rPr lang="it"/>
              <a:t>tradurre era l’ultima priorità di un country manager o account manager quindi dovevo rilanciarli 3 o 4 volte prima di ottenere un risultato.</a:t>
            </a:r>
            <a:endParaRPr/>
          </a:p>
          <a:p>
            <a:pPr indent="-298450" lvl="0" marL="457200" rtl="0" algn="l">
              <a:spcBef>
                <a:spcPts val="0"/>
              </a:spcBef>
              <a:spcAft>
                <a:spcPts val="0"/>
              </a:spcAft>
              <a:buSzPts val="1100"/>
              <a:buChar char="-"/>
            </a:pPr>
            <a:r>
              <a:rPr lang="it"/>
              <a:t>ci voleva tempo, dovevamo pianificare 1 o 2 settimane dopo la fine dello sviluppo per creare e </a:t>
            </a:r>
            <a:r>
              <a:rPr lang="it"/>
              <a:t>correggere</a:t>
            </a:r>
            <a:r>
              <a:rPr lang="it"/>
              <a:t> le traduzioni.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b6b239a2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b6b239a2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abbiamo provato a tradurre con chatGPT, ma era comunque molto manuale:</a:t>
            </a:r>
            <a:endParaRPr/>
          </a:p>
          <a:p>
            <a:pPr indent="-298450" lvl="0" marL="457200" rtl="0" algn="l">
              <a:spcBef>
                <a:spcPts val="0"/>
              </a:spcBef>
              <a:spcAft>
                <a:spcPts val="0"/>
              </a:spcAft>
              <a:buSzPts val="1100"/>
              <a:buChar char="-"/>
            </a:pPr>
            <a:r>
              <a:rPr lang="it"/>
              <a:t>c’era tanto copia e cola da fare</a:t>
            </a:r>
            <a:endParaRPr/>
          </a:p>
          <a:p>
            <a:pPr indent="-298450" lvl="0" marL="457200" rtl="0" algn="l">
              <a:spcBef>
                <a:spcPts val="0"/>
              </a:spcBef>
              <a:spcAft>
                <a:spcPts val="0"/>
              </a:spcAft>
              <a:buSzPts val="1100"/>
              <a:buChar char="-"/>
            </a:pPr>
            <a:r>
              <a:rPr lang="it"/>
              <a:t>dovevo dividere gli archivi in pezzi piu piccoli perch</a:t>
            </a:r>
            <a:r>
              <a:rPr lang="it"/>
              <a:t>é c’è un limite di tokens su chatgpt</a:t>
            </a:r>
            <a:endParaRPr/>
          </a:p>
          <a:p>
            <a:pPr indent="-298450" lvl="0" marL="457200" rtl="0" algn="l">
              <a:spcBef>
                <a:spcPts val="0"/>
              </a:spcBef>
              <a:spcAft>
                <a:spcPts val="0"/>
              </a:spcAft>
              <a:buSzPts val="1100"/>
              <a:buChar char="-"/>
            </a:pPr>
            <a:r>
              <a:rPr lang="it"/>
              <a:t>lui non sempre capiva che stava traducendo una piattaforma web</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pratica avevamo una piattaforma con </a:t>
            </a:r>
            <a:r>
              <a:rPr lang="it"/>
              <a:t>più</a:t>
            </a:r>
            <a:r>
              <a:rPr lang="it"/>
              <a:t> di 5000 frasi da tradurre e ogni volta che ci chiedevano di aggiungere una nuova lingua la risposta era sempre: è troppo complicato e manuale.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b6b239a2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5b6b239a2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Allora, era da un po’ che utilizzavo Cursor, un tool di programmazione con un agente AI, e ho deciso di provare a creare una soluzione per automatizzare le traduzioni.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Il primo step era ricuperare il testo originale in inglese dalla piataforma Loco che utilizziamo per gerire le traduzioni. Per questo ho utilizzato l’API di Localise.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dovevo costruire un prompt che dava il contesto necessario a GPT per fare una buona traduzione: spiegare che </a:t>
            </a:r>
            <a:r>
              <a:rPr lang="it"/>
              <a:t>è un testo per una applicazione web, che questa applicazione è una piattaforma fintech di pagamenti in divisa estera, e trasmettere i termini specifici che usavamo per nominare i nostri prodotti (glossary).</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mandavo il contesto + il testo da tradurre a Open AI usando la loro API e ricevevo la risposta con il testo tradotto.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Finalmente, dovevo riformattare le risposte di OpenAI in un archivio json che poteva essere letto da Localise.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tutto questo, volevo fare con una interfaccia visuale. Ecco il risultato: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b6b239a2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5b6b239a2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Indy Translate.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iniziare, devi prima selezionare il proggetto Localise che vuoi importare.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29e10adce1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29e10adce1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Vi racconto un po’ di me stesso.</a:t>
            </a:r>
            <a:br>
              <a:rPr lang="it"/>
            </a:br>
            <a:br>
              <a:rPr lang="it"/>
            </a:br>
            <a:r>
              <a:rPr lang="it"/>
              <a:t>Mi chiamo Vinicius, sono nato in cresciuto in una citt</a:t>
            </a:r>
            <a:r>
              <a:rPr lang="it"/>
              <a:t>à media in Brasile, chiamata Barra Mansa.</a:t>
            </a:r>
            <a:br>
              <a:rPr lang="it"/>
            </a:br>
            <a:br>
              <a:rPr lang="it"/>
            </a:br>
            <a:r>
              <a:rPr lang="it"/>
              <a:t>Da piccolo sono quella persona in famiglia che si occupa dei problemi tecnologici: computer da riformattare da zero ed installare windows pirata, cambio schermo di telefono rotto, edizione di video, tutto quello che potete </a:t>
            </a:r>
            <a:r>
              <a:rPr lang="it"/>
              <a:t>immaginare</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Durante il liceo ho fatto parecchi corsi di programmazione, principalmente JAVA, HTML e CSS. Dopo il liceo, ho fatto un gap year in cui mi occupavo di marketing per una startup.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sono andato in università, prima negli stati uniti a Dartmouth College e poi ho ricevuto una borsa di studio per studiare in Bocconi, dove ho fatto la laurea in Economia internazionale e finanza.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Ho partecipato alla nostra Junior Enterprise, JEME, poi ho fatto degli stage solo su Tech: primo da Stone, dove ho svolto un progetto su Open Banking e dove sono tornato ora in quanto PM, poi da Startupbootcamp, un acceleratore di startup, e l’ultimo è stato da Accenture.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Dopo la laurea, mi sono trasferito a Parigi per lavorare da iBanFirst, dove sono stato PM per quasi 3 anni ed ho lavorato in vari progetti. Ho iniziato lavorando molto su redesign e UX/UI, ho lavorato molto su analytics, e poi verso la fine ho lavorato sull’integrazione di un nuovo sistema di autenticazione, lo sviluppo della nostra mobile app, e la nostra API.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è già da un po che mi sono buttato in questo mondo di coding rivoluzionato dagli strumenti AI, ed ho creato vari progetti, da prototipi semplici per aggiungere ai miei ticket JIRA a un vero software interno che è utilizzato anche dopo la mia partenza da iBanFirst.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Allora, qual’è il grande obbiettivo di questa masterclass?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5b6b239a2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5b6b239a2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devi selezionare la lingua target, in questo caso ho scelto Cinese. Si pu</a:t>
            </a:r>
            <a:r>
              <a:rPr lang="it"/>
              <a:t>ò selezionare anche All Languages per tradurre automaticamente in tutte le lingue.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5b6b239a2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5b6b239a2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clichi su Start e tutto il testo originale viene importato dall’API di Localise: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b6b239a2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b6b239a2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finalmente, fai click su Next batch per iniziare le traduzioni:</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b6b239a2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b6b239a2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Una volta finita, clicca su scaricare per scaricare l’archivio con le traduzioni da reimportare su localise.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5b6b239a2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5b6b239a2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Qui puoi cliccare per vedere il Glossary: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b6b239a2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b6b239a2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qui ci sono tutti i termini su cui vogliamo avere pi</a:t>
            </a:r>
            <a:r>
              <a:rPr lang="it"/>
              <a:t>ù controllo e invece di lasciare a GPT di tradurre, forniamo noi la traduzione direttamente.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be3d0f3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5be3d0f3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Finalmente, cliccando su Settings, possiamo vedere: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5be3d0f31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5be3d0f31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posto dove mettere l’API key di Open AI. Nel modulo 3 approfondiremo di pi</a:t>
            </a:r>
            <a:r>
              <a:rPr lang="it"/>
              <a:t>ù sulle API, autenticazione, etc…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5be3d0f31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5be3d0f31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Ed una visualizzazione completa del prompt, in cui possiamo vedere in particolare:</a:t>
            </a:r>
            <a:endParaRPr/>
          </a:p>
          <a:p>
            <a:pPr indent="0" lvl="0" marL="0" rtl="0" algn="l">
              <a:spcBef>
                <a:spcPts val="0"/>
              </a:spcBef>
              <a:spcAft>
                <a:spcPts val="0"/>
              </a:spcAft>
              <a:buNone/>
            </a:pPr>
            <a:r>
              <a:rPr lang="it"/>
              <a:t>1 - il contesto dell’industry - spieghiamo che si tratta di una piattaforma fintech come Wise e Revolut</a:t>
            </a:r>
            <a:endParaRPr/>
          </a:p>
          <a:p>
            <a:pPr indent="0" lvl="0" marL="0" rtl="0" algn="l">
              <a:spcBef>
                <a:spcPts val="0"/>
              </a:spcBef>
              <a:spcAft>
                <a:spcPts val="0"/>
              </a:spcAft>
              <a:buNone/>
            </a:pPr>
            <a:r>
              <a:rPr lang="it"/>
              <a:t>2 - aggiungiamo il target language, la lingua di output</a:t>
            </a:r>
            <a:endParaRPr/>
          </a:p>
          <a:p>
            <a:pPr indent="0" lvl="0" marL="0" rtl="0" algn="l">
              <a:spcBef>
                <a:spcPts val="0"/>
              </a:spcBef>
              <a:spcAft>
                <a:spcPts val="0"/>
              </a:spcAft>
              <a:buNone/>
            </a:pPr>
            <a:r>
              <a:rPr lang="it"/>
              <a:t>3 - aggiungiamo il tipo di elemento UI che stiamo traducendo: se </a:t>
            </a:r>
            <a:r>
              <a:rPr lang="it"/>
              <a:t>è un bottone, un titolo, o altro</a:t>
            </a:r>
            <a:endParaRPr/>
          </a:p>
          <a:p>
            <a:pPr indent="0" lvl="0" marL="0" rtl="0" algn="l">
              <a:spcBef>
                <a:spcPts val="0"/>
              </a:spcBef>
              <a:spcAft>
                <a:spcPts val="0"/>
              </a:spcAft>
              <a:buNone/>
            </a:pPr>
            <a:r>
              <a:rPr lang="it"/>
              <a:t>4 - aggiungiamo i termini del glossary, se ci sono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be3d0f3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be3d0f3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 risultati sono stati molto positivi: abbiamo finalmente potuto tradurre la piattaforma in Polacco, Greco, Portoghese e Cinese in ore invece di mesi, per un costo di 15-20e per ogni lingua. Tutto questo con una </a:t>
            </a:r>
            <a:r>
              <a:rPr lang="it"/>
              <a:t>implementazione</a:t>
            </a:r>
            <a:r>
              <a:rPr lang="it"/>
              <a:t> “non ideale” dell’API di GPT, ma che rispondeva gi</a:t>
            </a:r>
            <a:r>
              <a:rPr lang="it"/>
              <a:t>à molto bene al problema che avevamo.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Questo è un esempio di internal tool che si può costruire velocemente senza dipendere della priorizzazione delle squadre di sviluppo.</a:t>
            </a:r>
            <a:endParaRPr/>
          </a:p>
          <a:p>
            <a:pPr indent="0" lvl="0" marL="0" rtl="0" algn="l">
              <a:spcBef>
                <a:spcPts val="0"/>
              </a:spcBef>
              <a:spcAft>
                <a:spcPts val="0"/>
              </a:spcAft>
              <a:buNone/>
            </a:pPr>
            <a:r>
              <a:rPr lang="it"/>
              <a:t>E in realtà, se questa soluzione risolve il problema con un costo molto più basso, è perciò la soluzione ottimale.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Qualcuno ha già in mente un problema o una attività molto manuale che ha oggi al lavoro e che ora state già pensando come automatizzare?</a:t>
            </a:r>
            <a:endParaRPr/>
          </a:p>
          <a:p>
            <a:pPr indent="0" lvl="0" marL="0" rtl="0" algn="l">
              <a:spcBef>
                <a:spcPts val="0"/>
              </a:spcBef>
              <a:spcAft>
                <a:spcPts val="0"/>
              </a:spcAft>
              <a:buNone/>
            </a:pPr>
            <a:r>
              <a:rPr lang="it"/>
              <a:t>Questo potrà essere anche il vostro progetto sul lavoro di gruppo.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59133a1da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359133a1da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Il grande obbiettivo è esplorare insieme tutti questi tools che sono alla nostra disposizione oggi.</a:t>
            </a:r>
            <a:r>
              <a:rPr lang="it">
                <a:solidFill>
                  <a:schemeClr val="dk1"/>
                </a:solidFill>
              </a:rPr>
              <a:t> Voglio che questa masterclass non sia una trasmissione unilaterale, ma si uno scambio delle nostre diverse esperienze - così impareremo di più.</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Non conosco neanche 10% di questo mondo, ma posso farvi vedere come imparo io e condividere il mio percorso. Spero che abbia valore per voi.</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be3d0f31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5be3d0f31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Tutto non </a:t>
            </a:r>
            <a:r>
              <a:rPr lang="it"/>
              <a:t>è così bello, così semplice… ci sono dei rischi, ci sono dei problemi, e ci sono delle limitazioni al software creato con gli agenti, almeno fino ad ora…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617bec01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3617bec01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Facciamo un gioco. Qui ho messo tre carte con tre rischi / limitazioni legati ai proggetti. Potete vedere la prima lettera. Riuscite a, non indovinare, ma intuire quali sono?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be3d0f31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5be3d0f31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 tre carte sono: Sicurezza, Performance, e Bugs.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bugs li incontreremo sempre e forse anche spesso durante lo sviluppo. Ricordatevi, i bugs possono insegnarci molto.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Performance vuol dire che solitamente non potrai lanciare un prodotto con milioni di utenti solo con Lovable o queste soluzioni di no code AI.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Sicurezza </a:t>
            </a:r>
            <a:r>
              <a:rPr lang="it"/>
              <a:t>è il più grande rischio se vuoi lanciare una soluzione pubblica su internet per altre persone. Vediamo un esempio: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59133a1da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59133a1da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Leojr </a:t>
            </a:r>
            <a:r>
              <a:rPr lang="it"/>
              <a:t>è un tipo che è diventato famoso su X. Lui ha creato un SaaS per ____ e ha documentato tutto il processo di creazione e poi anche lancio.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Lui era già famoso, o è diventato famoso per questo, e ha tirato su di lui gli occhi di persone non molto ben intenzionate.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59133a1da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59133a1da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è iniziato tutto un drama: ogni giorno lui si faceva attacare.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it"/>
              <a:t>le sue chiavi API erano rubate e come dice lui, usavano i suoi crediti, per esempio di OpenAI, fino ad eusarimento</a:t>
            </a:r>
            <a:endParaRPr/>
          </a:p>
          <a:p>
            <a:pPr indent="-298450" lvl="0" marL="457200" rtl="0" algn="l">
              <a:spcBef>
                <a:spcPts val="0"/>
              </a:spcBef>
              <a:spcAft>
                <a:spcPts val="0"/>
              </a:spcAft>
              <a:buSzPts val="1100"/>
              <a:buChar char="-"/>
            </a:pPr>
            <a:r>
              <a:rPr lang="it"/>
              <a:t>altri bypassavano l’abbonamento dei servizi</a:t>
            </a:r>
            <a:endParaRPr/>
          </a:p>
          <a:p>
            <a:pPr indent="-298450" lvl="0" marL="457200" rtl="0" algn="l">
              <a:spcBef>
                <a:spcPts val="0"/>
              </a:spcBef>
              <a:spcAft>
                <a:spcPts val="0"/>
              </a:spcAft>
              <a:buSzPts val="1100"/>
              <a:buChar char="-"/>
            </a:pPr>
            <a:r>
              <a:rPr lang="it"/>
              <a:t>altri creavono roba aleatoria sulla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Ci ha messo un po’ ma quello che è interessante nella storia è vedere come questo l’ha forzato ad imparare sulla sicurezza e come dopo ha implementato un sacco di soluzioni per evvitare questi attachi.</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59133a1da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59133a1da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Pure io sono stato target di un attaco. Non </a:t>
            </a:r>
            <a:r>
              <a:rPr lang="it"/>
              <a:t>è stato così grave ma mi ha insegnato molto.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un evento della squadra tech di iBanFirst, ho creato un gioco per creare un po’ di competizione tra gli sviluppatori. Fino al 20 utente, tutto andava molto bene, avevamo un bel ranking, la gente si divertiva.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Dopo dal nulla vedo qualcuno che ha messo 9999, insomma, un punteggio impossibile su leaderboard. Era uno degli sviluppatori che aveva trovato un modo di inviare uno score alla mia basi di dati supabase. Nel modulo 2 entreremo più nel dettaglio di queste cose.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r>
              <a:rPr lang="it"/>
              <a:t>Domande?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5be3d0f31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5be3d0f31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5be3d0f31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5be3d0f31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Facciamo uno step back tecnico.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Ogni prodotto software </a:t>
            </a:r>
            <a:r>
              <a:rPr lang="it"/>
              <a:t>è composto da 3 parti principali. * Qualcuno saprebbe dirmi?</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5be3d0f3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5be3d0f3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Vediamo questo grafico.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Ogni prodotto software </a:t>
            </a:r>
            <a:r>
              <a:rPr lang="it"/>
              <a:t>è composto da 3 parti principali.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 il client è l’interfaccia con la quale interagisce l’utente: il sito web, l’applicazione mobile, la webapp</a:t>
            </a:r>
            <a:endParaRPr/>
          </a:p>
          <a:p>
            <a:pPr indent="0" lvl="0" marL="0" rtl="0" algn="l">
              <a:spcBef>
                <a:spcPts val="0"/>
              </a:spcBef>
              <a:spcAft>
                <a:spcPts val="0"/>
              </a:spcAft>
              <a:buNone/>
            </a:pPr>
            <a:r>
              <a:rPr lang="it"/>
              <a:t>2 - il server è il servizio che riceve le richieste dal client e che va poi a ritrovare un dato oppure un’informazione da un’altro servizio (questo è il back-end, il cervello)</a:t>
            </a:r>
            <a:endParaRPr/>
          </a:p>
          <a:p>
            <a:pPr indent="0" lvl="0" marL="0" rtl="0" algn="l">
              <a:spcBef>
                <a:spcPts val="0"/>
              </a:spcBef>
              <a:spcAft>
                <a:spcPts val="0"/>
              </a:spcAft>
              <a:buNone/>
            </a:pPr>
            <a:r>
              <a:rPr lang="it"/>
              <a:t>3 - la database, che è l’indirizzo dove hospitiamo di maniera permanente i dati relativi alla nostra applicazione.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Con queste tre parti, possiamo già formare un prodotto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Le APIs, quello che vedrete tra il Client ed il Server sono le interfaccie che aiutano il Client a communicare col Server o con un altro servizio. Parleremo molto di più di APIs nel 3o modulo.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5be3d0f31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5be3d0f31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Vediamo l’esempio di Conosciamoci, la piattaforma tipo Kahoot che abbiamo utilizzato prima.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35b6b239a2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35b6b239a2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Ecco qualche regole per questa masterclass: </a:t>
            </a:r>
            <a:r>
              <a:rPr lang="it"/>
              <a:t>è molto semplice:</a:t>
            </a:r>
            <a:endParaRPr/>
          </a:p>
          <a:p>
            <a:pPr indent="-298450" lvl="0" marL="457200" rtl="0" algn="l">
              <a:spcBef>
                <a:spcPts val="0"/>
              </a:spcBef>
              <a:spcAft>
                <a:spcPts val="0"/>
              </a:spcAft>
              <a:buSzPts val="1100"/>
              <a:buAutoNum type="arabicPeriod"/>
            </a:pPr>
            <a:r>
              <a:rPr lang="it"/>
              <a:t>interagire liberamente: domande, commenti, esperienze: tutto è benvenuto!</a:t>
            </a:r>
            <a:endParaRPr/>
          </a:p>
          <a:p>
            <a:pPr indent="-298450" lvl="0" marL="457200" rtl="0" algn="l">
              <a:spcBef>
                <a:spcPts val="0"/>
              </a:spcBef>
              <a:spcAft>
                <a:spcPts val="0"/>
              </a:spcAft>
              <a:buSzPts val="1100"/>
              <a:buAutoNum type="arabicPeriod"/>
            </a:pPr>
            <a:r>
              <a:rPr lang="it"/>
              <a:t>Fate domande quando volete – anche durante la spiegazione, tramite chat oppure aprendo il microfono direttamente</a:t>
            </a:r>
            <a:endParaRPr/>
          </a:p>
          <a:p>
            <a:pPr indent="-298450" lvl="0" marL="457200" rtl="0" algn="l">
              <a:spcBef>
                <a:spcPts val="0"/>
              </a:spcBef>
              <a:spcAft>
                <a:spcPts val="0"/>
              </a:spcAft>
              <a:buSzPts val="1100"/>
              <a:buAutoNum type="arabicPeriod"/>
            </a:pPr>
            <a:r>
              <a:rPr lang="it"/>
              <a:t>Nessuna domanda è stupida – se qualcosa non è chiaro, probabilmente non lo è nemmeno per qualcun altro.</a:t>
            </a:r>
            <a:endParaRPr/>
          </a:p>
          <a:p>
            <a:pPr indent="-298450" lvl="0" marL="457200" rtl="0" algn="l">
              <a:spcBef>
                <a:spcPts val="0"/>
              </a:spcBef>
              <a:spcAft>
                <a:spcPts val="0"/>
              </a:spcAft>
              <a:buSzPts val="1100"/>
              <a:buAutoNum type="arabicPeriod"/>
            </a:pPr>
            <a:r>
              <a:rPr lang="it"/>
              <a:t>Accogliete i bug - a volte saremo bloccati, pure io. In questi momenti, ci vuole un po’ di </a:t>
            </a:r>
            <a:r>
              <a:rPr lang="it"/>
              <a:t>pazienza ma è li che impariamo di piu</a:t>
            </a:r>
            <a:r>
              <a:rPr lang="it"/>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5be3d0f31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5be3d0f31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client </a:t>
            </a:r>
            <a:r>
              <a:rPr lang="it"/>
              <a:t>è il sito a cui abbiamo tutti accesso.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il server e la basi di dati, ho utilizzato supabase. Il focus del modulo due è giustamente su Supabase.</a:t>
            </a:r>
            <a:endParaRPr/>
          </a:p>
          <a:p>
            <a:pPr indent="0" lvl="0" marL="0" rtl="0" algn="l">
              <a:spcBef>
                <a:spcPts val="0"/>
              </a:spcBef>
              <a:spcAft>
                <a:spcPts val="0"/>
              </a:spcAft>
              <a:buNone/>
            </a:pPr>
            <a:r>
              <a:rPr lang="it"/>
              <a:t>Supabase è la basi di dati per tutte le risposte che avete fornito ed è pure il servizio che stocka tutte le immagini utilizzate (per esempio le icona di Claude, Lovable) ed è anche il servizio (Server) che ci dice quanti utenti sono connessi allo stesso tempo.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Conosciamoci, utilizziamo 1 solo external service che è Mapbox, una API di Mappa che ci permette di display la mappa in prima pagina ma anche di fare la ricerca delle città. Se guardate bene, ci sono due freccie che vanno verso Mapbox API. * Qualcuno saprebbe dirmi perché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Noi abbiamo due opzioni per interagire con un servizio esterno. Possiamo fare le chiamate API direttamente dal Client, dal front-end. (Questo può essere un problema perché di solito la tua chiave API rimane esposta). Oppure, possiamo fare le chiamate attraverso il Server (in questo caso, la tua chiave API non è esposta e sei più sicuro.)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Ma perché è importante capire questa struttura di Client -&gt; Server -&gt; Database -&gt; External Services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Gli strumenti che oggi sono a disposizione dei product builders hanno delle capacità diverse, vediamo un po…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5be3d0f3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5be3d0f3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Ci sono tre macro categorie di strumenti che possiamo utilizzare.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chatbots come ChatGPT o Claude, fino ad oggi, sono capaci di generare ed esecutare solo la parte Client, cio</a:t>
            </a:r>
            <a:r>
              <a:rPr lang="it"/>
              <a:t>è, il codice front end. Una precisione: un chatbot può anche scrivere il codice del tuo server, ma non lo esecuta, non lo hosta per 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cloud development environments sono, come potete vedere gli strumenti più completi. Tutto gira sul cloud, e sono capaci di gerire applicazioni complete, con client, server, database, e chiamate API verso servizi esterni. Ad oggi ci sono 4 principali nel mercato: v0, bolt, replit, e lovable. Su lovable, in specifico, sarà il focus della nostra masterclass.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Finalmente abbiamo i Local Development Assistants, che sono editori di codice con agenti ai integrati che aiutano lo sviluppatore a scrivere il codice. In particolare, ho utilizzato Cursor (quello a destra) per creare Indy Translate. Questi strumenti sono molto focalizzati sul codice, esigendo un livello tecnico più alto. Ho messo solo Github Copilot e Cursor, ma ci sono altri come Windsurf. Io ho utilizzato principalmente Cursor e mi piace molto.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59133a1da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59133a1da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Fra tutti questi tool, focalizzeremo su lovable.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Lovable ha un buon equilibrio tra completezza, facilit</a:t>
            </a:r>
            <a:r>
              <a:rPr lang="it"/>
              <a:t>à di utilizzo, e tecnicità.</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Con ogni release che fanno diventano più completi ed ad oggi hanno un super generatore di UI, tutta la parte di Back-end server e database possiamo fare con l’integrazione nativa che hanno con Supabase, e possiamo pure chiamare servizi esterni sia utilizzando Supabase che il front-end direttamente.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Vi invito a non fermarvi qui. Testate ogni tool e così capirete meglio qual’è il più adatto alle vostre necessità. Ogni settimana c’è un nuovo lancio, una nuova integrazione, il mercato cambia molto velocemente. L’importante è imparare sempre.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59133a1da0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59133a1da0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momento di Q&amp;A, fine di questa prima presentazione su Come l’AI sta cambiando lo sviluppo digitale. Poi passiamo alla seconda parte:</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5be3d0f31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5be3d0f31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Cosa imparerai in questa Masterclass.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53b27184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53b27184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rispondere ai 3 blocchi principali di ogni prodotto software abbiamo diviso la masterclass nella seguente maniera:</a:t>
            </a:r>
            <a:endParaRPr/>
          </a:p>
          <a:p>
            <a:pPr indent="-298450" lvl="0" marL="457200" rtl="0" algn="l">
              <a:spcBef>
                <a:spcPts val="0"/>
              </a:spcBef>
              <a:spcAft>
                <a:spcPts val="0"/>
              </a:spcAft>
              <a:buSzPts val="1100"/>
              <a:buAutoNum type="arabicPeriod"/>
            </a:pPr>
            <a:r>
              <a:rPr lang="it"/>
              <a:t>oggi, al modulo 1, vediamo tutto sul client. come criar un front-end, come ottimizzare i prompt su lovable, come fare modifiche e corrigere bug. vedremo anche come funzioner</a:t>
            </a:r>
            <a:r>
              <a:rPr lang="it"/>
              <a:t>à il lavoro di gruppo che verrà sviluppato durante tutti i moduli.</a:t>
            </a:r>
            <a:endParaRPr/>
          </a:p>
          <a:p>
            <a:pPr indent="-298450" lvl="0" marL="457200" rtl="0" algn="l">
              <a:spcBef>
                <a:spcPts val="0"/>
              </a:spcBef>
              <a:spcAft>
                <a:spcPts val="0"/>
              </a:spcAft>
              <a:buSzPts val="1100"/>
              <a:buAutoNum type="arabicPeriod"/>
            </a:pPr>
            <a:r>
              <a:rPr lang="it"/>
              <a:t>sabato prossimo, parleremo di Backend &amp; Analytics, più specificamente vedremo due tool : Supabase e Posthog, e come possiamo utilizzarli per gestire la parte di autenticazione, server, basi di dati, e analytics.</a:t>
            </a:r>
            <a:endParaRPr/>
          </a:p>
          <a:p>
            <a:pPr indent="-298450" lvl="0" marL="457200" rtl="0" algn="l">
              <a:spcBef>
                <a:spcPts val="0"/>
              </a:spcBef>
              <a:spcAft>
                <a:spcPts val="0"/>
              </a:spcAft>
              <a:buSzPts val="1100"/>
              <a:buAutoNum type="arabicPeriod"/>
            </a:pPr>
            <a:r>
              <a:rPr lang="it"/>
              <a:t>al terzo modulo, faremo un deep dive sulle APIs e integreremo dei servizi esterni ai nostri prototipi.</a:t>
            </a:r>
            <a:endParaRPr/>
          </a:p>
          <a:p>
            <a:pPr indent="-298450" lvl="0" marL="457200" rtl="0" algn="l">
              <a:spcBef>
                <a:spcPts val="0"/>
              </a:spcBef>
              <a:spcAft>
                <a:spcPts val="0"/>
              </a:spcAft>
              <a:buSzPts val="1100"/>
              <a:buAutoNum type="arabicPeriod"/>
            </a:pPr>
            <a:r>
              <a:rPr lang="it"/>
              <a:t>al quarto modulo, foccalizzeremo sull’AI e come aggiungere funzionalità AI al nostro prototipo. Ed il più importante, alla fine del 4o modulo avremo il nostro demo day.</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Questioni, dubbi?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Passiamo al modulo 1.</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59133a1da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59133a1da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Inizieremo questo modulo con una parte molto pratica: creeremo il nostro primo MVP con lovable.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passeremo a un deep dive su comme otimizzare l’utilizzo di lovable.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finalmente vedremo il lavoro di gruppo.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5be3d0f3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5be3d0f3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Ok. Per creare il nostro primo prototipo, da dove possiamo partire? *Qualcuno ha delle idee?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it"/>
              <a:t>Quando arrivo sulla pagina home di lovable, quali sono i diversi metodi per iniziare un progetto?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59133a1d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59133a1d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Io ho in mente 5 maniere diverse di iniziare un proggetto su lovable. Vediamo se riuscite a intuirle. Oppure a trovare altre maniere diverse.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5be3d0f31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5be3d0f31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Ok. Ecco le 5 maniere che avevo in 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 parti da un’idea e la scrivi.</a:t>
            </a:r>
            <a:endParaRPr/>
          </a:p>
          <a:p>
            <a:pPr indent="0" lvl="0" marL="0" rtl="0" algn="l">
              <a:spcBef>
                <a:spcPts val="0"/>
              </a:spcBef>
              <a:spcAft>
                <a:spcPts val="0"/>
              </a:spcAft>
              <a:buNone/>
            </a:pPr>
            <a:r>
              <a:rPr lang="it"/>
              <a:t>2 - parti da un disegno che fai sul computer o dalla foto di un disegno</a:t>
            </a:r>
            <a:endParaRPr/>
          </a:p>
          <a:p>
            <a:pPr indent="0" lvl="0" marL="0" rtl="0" algn="l">
              <a:spcBef>
                <a:spcPts val="0"/>
              </a:spcBef>
              <a:spcAft>
                <a:spcPts val="0"/>
              </a:spcAft>
              <a:buNone/>
            </a:pPr>
            <a:r>
              <a:rPr lang="it"/>
              <a:t>3 - parti da una schermata di un sito o servizio gi</a:t>
            </a:r>
            <a:r>
              <a:rPr lang="it"/>
              <a:t>à esistente</a:t>
            </a:r>
            <a:endParaRPr/>
          </a:p>
          <a:p>
            <a:pPr indent="0" lvl="0" marL="0" rtl="0" algn="l">
              <a:spcBef>
                <a:spcPts val="0"/>
              </a:spcBef>
              <a:spcAft>
                <a:spcPts val="0"/>
              </a:spcAft>
              <a:buNone/>
            </a:pPr>
            <a:r>
              <a:rPr lang="it"/>
              <a:t>4 - parti da un Figma</a:t>
            </a:r>
            <a:endParaRPr/>
          </a:p>
          <a:p>
            <a:pPr indent="0" lvl="0" marL="0" rtl="0" algn="l">
              <a:spcBef>
                <a:spcPts val="0"/>
              </a:spcBef>
              <a:spcAft>
                <a:spcPts val="0"/>
              </a:spcAft>
              <a:buNone/>
            </a:pPr>
            <a:r>
              <a:rPr lang="it"/>
              <a:t>5 - parti da un progetto lovable già esistente e che puoi riutilizzare attraverso la funzionalità di Remix oppure ci sono dei Templates anche: https://lovable.dev/templates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Vediamo l’esempio di Figma insieme, gli altri sono più semplici.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a7390f07a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a7390f07a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Daje, per </a:t>
            </a:r>
            <a:r>
              <a:rPr lang="it"/>
              <a:t>cominciare</a:t>
            </a:r>
            <a:r>
              <a:rPr lang="it"/>
              <a:t> facciamo una attivit</a:t>
            </a:r>
            <a:r>
              <a:rPr lang="it"/>
              <a:t>à introduttiva.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Ora vi condivido il link di una applicazione che ho creato io con Lovable, lo strumento che andremo a vedere oggi.</a:t>
            </a:r>
            <a:endParaRPr/>
          </a:p>
          <a:p>
            <a:pPr indent="0" lvl="0" marL="0" rtl="0" algn="l">
              <a:spcBef>
                <a:spcPts val="0"/>
              </a:spcBef>
              <a:spcAft>
                <a:spcPts val="0"/>
              </a:spcAft>
              <a:buNone/>
            </a:pPr>
            <a:br>
              <a:rPr lang="it"/>
            </a:br>
            <a:r>
              <a:rPr lang="it"/>
              <a:t>Questa applicazione </a:t>
            </a:r>
            <a:r>
              <a:rPr lang="it"/>
              <a:t>è tipo un Kahoot. Ora condivido lo schermo e vi chiedo di rispondere a tutte le domande.</a:t>
            </a:r>
            <a:endParaRPr/>
          </a:p>
          <a:p>
            <a:pPr indent="0" lvl="0" marL="0" rtl="0" algn="l">
              <a:spcBef>
                <a:spcPts val="0"/>
              </a:spcBef>
              <a:spcAft>
                <a:spcPts val="0"/>
              </a:spcAft>
              <a:buNone/>
            </a:pPr>
            <a:br>
              <a:rPr lang="it"/>
            </a:br>
            <a:r>
              <a:rPr lang="it"/>
              <a:t>https://conosciamoci.vinicius.pm/</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Innanzitutto</a:t>
            </a:r>
            <a:r>
              <a:rPr lang="it"/>
              <a:t>, vediamo da dove siamo </a:t>
            </a:r>
            <a:r>
              <a:rPr lang="it"/>
              <a:t>connessi</a:t>
            </a:r>
            <a:r>
              <a:rPr lang="it"/>
              <a:t>. Penso che io sia l’unico dall’altra parte dell’oceano, ma vediamo…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Ora, che ruolo avete. Siete tutti PM? Ci sono dei designer? Dev? Questo ci sarà utile al momento di formare i gruppi.</a:t>
            </a:r>
            <a:endParaRPr/>
          </a:p>
          <a:p>
            <a:pPr indent="0" lvl="0" marL="0" rtl="0" algn="l">
              <a:spcBef>
                <a:spcPts val="0"/>
              </a:spcBef>
              <a:spcAft>
                <a:spcPts val="0"/>
              </a:spcAft>
              <a:buNone/>
            </a:pPr>
            <a:r>
              <a:rPr lang="it"/>
              <a:t>* se c’è un ruolo diverso da pm/designer, chiedere alla persona come mai è qui…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Ora vediamo dove si lavora, in che settore. * Commentare i settori, etc.</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Perché siete qui? Cosa vi motiva per queste 16 ore di masterclass?</a:t>
            </a:r>
            <a:endParaRPr/>
          </a:p>
          <a:p>
            <a:pPr indent="0" lvl="0" marL="0" rtl="0" algn="l">
              <a:spcBef>
                <a:spcPts val="0"/>
              </a:spcBef>
              <a:spcAft>
                <a:spcPts val="0"/>
              </a:spcAft>
              <a:buNone/>
            </a:pPr>
            <a:r>
              <a:rPr lang="it"/>
              <a:t>*commentare 1 o 2 risposte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Finalmente, vediamo quanto abituati siete già con gli strumenti che andremo a vedere. Alla fine di questa presentazione iniziale, andremo a vedere più nel dettaglio i diversi tool che esistono.</a:t>
            </a:r>
            <a:endParaRPr/>
          </a:p>
          <a:p>
            <a:pPr indent="0" lvl="0" marL="0" rtl="0" algn="l">
              <a:spcBef>
                <a:spcPts val="0"/>
              </a:spcBef>
              <a:spcAft>
                <a:spcPts val="0"/>
              </a:spcAft>
              <a:buNone/>
            </a:pPr>
            <a:r>
              <a:rPr lang="it"/>
              <a:t>* se qualcuno utilizza lovable, chiedere di spiegare, poi se qualcuno usa Cursor o Windsurf roba piu avanzata, chiedere pure…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5ea26281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5ea26281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Aggiungere spiegazione su prompting e idea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5be3d0f31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5be3d0f31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Prendiamo un prototipo su figma. Prendo l’esempio di un prototipo per un e-commerce di biciclette.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vi condivido una lista con diversi prototipi, ma potete anche cercare direttamente sul sito di Figma.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Clicco su Open in Figma…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5be3d0f31e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5be3d0f31e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vado sulla pagina del prototipo. Poi ogni progetto sar</a:t>
            </a:r>
            <a:r>
              <a:rPr lang="it"/>
              <a:t>à strutturato in maniere diverse, l’importante è trovare la pagina che volete replicare.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5be3d0f31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5be3d0f31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chi non conosce, i prototipi figma sono molto ben organizzati, con un sistema di Layer…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5be3d0f31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5be3d0f31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dei valori ben precisi di propriet</a:t>
            </a:r>
            <a:r>
              <a:rPr lang="it"/>
              <a:t>à per ogni elemento, esattamente come il CSS. Per questo, in teoria, è relativamente semplice trasformare un Figma in codice.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5be3d0f3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5be3d0f3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Selezioniamo la pagina che vogliamo replicare…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5be3d0f31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5be3d0f31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poi clicchiamo su Actions e poi troviamo li </a:t>
            </a:r>
            <a:r>
              <a:rPr lang="it" u="sng">
                <a:solidFill>
                  <a:schemeClr val="hlink"/>
                </a:solidFill>
                <a:hlinkClick r:id="rId2"/>
              </a:rPr>
              <a:t>Builder.io</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5be3d0f31e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5be3d0f31e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hlinkClick r:id="rId2"/>
              </a:rPr>
              <a:t>Builder.io</a:t>
            </a:r>
            <a:r>
              <a:rPr lang="it"/>
              <a:t> riconosce la tua selezione e poi puoi cliccare su Export Design.</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5be3d0f31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5be3d0f31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 ora </a:t>
            </a:r>
            <a:r>
              <a:rPr lang="it" u="sng">
                <a:solidFill>
                  <a:schemeClr val="hlink"/>
                </a:solidFill>
                <a:hlinkClick r:id="rId2"/>
              </a:rPr>
              <a:t>builder.io</a:t>
            </a:r>
            <a:r>
              <a:rPr lang="it"/>
              <a:t> inizia a convertire il design di figma al codice.</a:t>
            </a:r>
            <a:endParaRPr/>
          </a:p>
          <a:p>
            <a:pPr indent="0" lvl="0" marL="0" rtl="0" algn="l">
              <a:spcBef>
                <a:spcPts val="0"/>
              </a:spcBef>
              <a:spcAft>
                <a:spcPts val="0"/>
              </a:spcAft>
              <a:buNone/>
            </a:pPr>
            <a:r>
              <a:rPr lang="it"/>
              <a:t>Prima analizza i layer, poi lo stile ed il design.</a:t>
            </a:r>
            <a:endParaRPr/>
          </a:p>
          <a:p>
            <a:pPr indent="0" lvl="0" marL="0" rtl="0" algn="l">
              <a:spcBef>
                <a:spcPts val="0"/>
              </a:spcBef>
              <a:spcAft>
                <a:spcPts val="0"/>
              </a:spcAft>
              <a:buNone/>
            </a:pPr>
            <a:r>
              <a:rPr lang="it"/>
              <a:t>Poi, crea la gerarchia degli elementi, ottimizza per mobile, ottimizza le imagini e gli SVG e finalmente genera il codice che trasmetter</a:t>
            </a:r>
            <a:r>
              <a:rPr lang="it"/>
              <a:t>à a Lovable.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5be3d0f31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5be3d0f31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ti propone un preview di due versioni della recreazione dei prototipi Figma in codice.</a:t>
            </a:r>
            <a:endParaRPr/>
          </a:p>
          <a:p>
            <a:pPr indent="0" lvl="0" marL="0" rtl="0" algn="l">
              <a:spcBef>
                <a:spcPts val="0"/>
              </a:spcBef>
              <a:spcAft>
                <a:spcPts val="0"/>
              </a:spcAft>
              <a:buNone/>
            </a:pPr>
            <a:r>
              <a:rPr lang="it"/>
              <a:t>Come potete vedere, non </a:t>
            </a:r>
            <a:r>
              <a:rPr lang="it"/>
              <a:t>è identico al 100%, anche perché non so esattamente come era organizzato su figma, ma ci dà già una prima bozza da cui partire.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e10adce1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e10adce1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Passiamo all’ordine del giorno…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Iniziamo con una breve presentazione slide su come l’AI sta cambiando lo sviluppo digitale: andremo a vedere la teoria dietro questi cambiamenti, cosa le </a:t>
            </a:r>
            <a:r>
              <a:rPr lang="it"/>
              <a:t>persone</a:t>
            </a:r>
            <a:r>
              <a:rPr lang="it"/>
              <a:t> stanno costruendo, e quali strumenti sono a nostra disposizione.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vediamo velocemente la struttura di questa Masterclass e cosa vedremo insieme.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finalmente entriamo direttamente nel modulo 1 - da idea a MVP con Lovable.dev.</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5be3d0f31e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5be3d0f31e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Una volta selezionata la versione che vuoi, possiamo aprire direttamente su Lovable.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5be3d0f31e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5be3d0f31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Lovable analizza il codice esportato, ragiona, e poi inizia a creare i file del progetto. Crea il Readme e poi tutti i componenti: la StatusBar, il Header, Il CategoryButton, la ProductCard, etc…</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5be3d0f31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5be3d0f31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lovable si apre automaticamente… io ho avuto un mega errore, ma poi ho cliccato su Try to Fix. Ha capito l’errore, proposto una correzione e corretto, e mi ha dato la prima versione del prototipo.</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5be3d0f31e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5be3d0f31e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questo caso </a:t>
            </a:r>
            <a:r>
              <a:rPr lang="it"/>
              <a:t>è ancora molto lontano, almeno dal design della versione che volevo, ma ci dà già una base su cui lavorare.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è un po’ il nostro lavoro in quanto umani di giudicare se questo metodo è </a:t>
            </a:r>
            <a:r>
              <a:rPr lang="it"/>
              <a:t>soddisfattorio </a:t>
            </a:r>
            <a:r>
              <a:rPr lang="it"/>
              <a:t>oppure se vogliamo ripartire da zero o con un altro metodo.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Io in realtà proverei a fare un screenshot invece di esportare il figma: vediamo che risultato avremo.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5be3d0f31e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5be3d0f31e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Faccio una schermata della pagina che voglio riprodurre.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5be3d0f31e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5be3d0f31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Aggiungo la schermata a lovable con il seguente promp, molto semplice: build a prototype to match this design. Match it exactly. Match styles, fonts, spacing, and colors.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5be3d0f31e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5be3d0f31e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Io direi che per quello che vogliamo, il risultato </a:t>
            </a:r>
            <a:r>
              <a:rPr lang="it"/>
              <a:t>è soddisfattorio, forse anche di più del Figma. L’unica differenza qui è che non abbiamo le immagini originali.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Vediamo come ragiona Lovable: lui ha interpretato la schermata ed ha proposto di costruire: il header “Choose Your Bike”, la featured bike card con l’offerta principali, i filtri: tutte, batteria, montagna, etc. E poi anche il menu che si trova sotto il contenuto e quindi non è cliccabile. Questo è un errore ma facilmente corrigibile con un altro prompt.</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5be3d0f31e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5be3d0f31e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Riprendo le immagini da Figma e chiedo a Lovable di inserirle sulla pagina. Molto meglio gi</a:t>
            </a:r>
            <a:r>
              <a:rPr lang="it"/>
              <a:t>à, non?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L’ultima cosa che vorrei corrigere per adesso è il fatto che il menu di sotto è rimasto un po’ nascosto sotte gli altri elementi.</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5be3d0f31e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5be3d0f31e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sapere il nome esatto del componente da cambiare, attivo il modo codice e guardo sulla cartella components: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5be3d0f31e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5be3d0f31e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Qui vediamo subito “BottomNavigation.tsx”, sarà questo il nostro componente da cambiare.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be3d0f31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5be3d0f31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Passiamo all’ordine del giorno…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Iniziamo con una breve presentazione slide su come l’AI sta cambiando lo sviluppo digitale: andremo a vedere la teoria dietro questi cambiamenti, cosa le persone stanno costruendo, e quali strumenti sono a nostra disposizione.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Poi vediamo velocemente la struttura di questa Masterclass e cosa vedremo insieme.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finalmente entriamo direttamente nel modulo 1 - da idea a MVP con Lovable.dev.</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5be3d0f31e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5be3d0f31e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Sul codice possiamo vedere anche i diversi icon di navigazione: abbiamo bike, pause, shoppingcart, user, etc…</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5be3d0f31e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5be3d0f31e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Poi scrivo un prompt semplice: Make sure the bottomnavigation menu is above other elements, always visible and clickable. The scroll of the rest of the page should always be above the menu.</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5be3d0f31e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5be3d0f31e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risultato finale mi piace molto, possiamo fermarci qui.</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5be3d0f31e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5be3d0f31e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finire, clicchiamo su Publish, e qui avremo un link pubblico per accedere a questo progetto.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Da qui in poi potrei: creare le altre pagine, la pagina di un prodotto specifico, per exempio, per vedere i dettagli di una bici o di un casco, c’</a:t>
            </a:r>
            <a:r>
              <a:rPr lang="it"/>
              <a:t>è la pagina del carrello, la pagina degli user, c’è ancora tanto da esplorare.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Bene. *Domande?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 voi. Ecco la nostra prima esercitazione: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563859e11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563859e11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Questo </a:t>
            </a:r>
            <a:r>
              <a:rPr lang="it"/>
              <a:t>è il vostro momento di creare il primo MVP (almeno il primo MVP in questa masterclass).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Abbiamo 10 minuti.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questi 10 minuti dovete creare qualcosa di presentabile:</a:t>
            </a:r>
            <a:endParaRPr/>
          </a:p>
          <a:p>
            <a:pPr indent="0" lvl="0" marL="0" rtl="0" algn="l">
              <a:spcBef>
                <a:spcPts val="0"/>
              </a:spcBef>
              <a:spcAft>
                <a:spcPts val="0"/>
              </a:spcAft>
              <a:buNone/>
            </a:pPr>
            <a:r>
              <a:rPr lang="it"/>
              <a:t>1) partire da un idea o figma, o schermata, o remix, quello che volete. Non ho spiegato come partire da un’idea, come scrivere un buon prompt, niente. L’importante qui è partire con quello che sapete e provare, provare, provare - poi vediamo i modi ideali da fare.</a:t>
            </a:r>
            <a:endParaRPr/>
          </a:p>
          <a:p>
            <a:pPr indent="0" lvl="0" marL="0" rtl="0" algn="l">
              <a:spcBef>
                <a:spcPts val="0"/>
              </a:spcBef>
              <a:spcAft>
                <a:spcPts val="0"/>
              </a:spcAft>
              <a:buNone/>
            </a:pPr>
            <a:r>
              <a:rPr lang="it"/>
              <a:t>2) fare almeno 1 cambiamento interessante o aggiungere 1 feature.</a:t>
            </a:r>
            <a:endParaRPr/>
          </a:p>
          <a:p>
            <a:pPr indent="0" lvl="0" marL="0" rtl="0" algn="l">
              <a:spcBef>
                <a:spcPts val="0"/>
              </a:spcBef>
              <a:spcAft>
                <a:spcPts val="0"/>
              </a:spcAft>
              <a:buNone/>
            </a:pPr>
            <a:r>
              <a:rPr lang="it"/>
              <a:t>3) 3 di voi sarano selezionati per presentare il suo mvp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https://wheelofnames.com/</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Può essere che in questi 10 minuti Lovable vi proporrà già di integrare supabase per basi di dati, etc… dite di no. Focalizzate per ora sul front end, create funzionalità semplici, pagine nuove, prototipi, lasciamo supabase per il modulo 2.</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Vi condivido ora una pagina su cui potrete trovare dei modelli Figma di ispirazione eppure riaggiungo qui il prompt che ho utilizzato prima: </a:t>
            </a:r>
            <a:r>
              <a:rPr lang="it" u="sng">
                <a:solidFill>
                  <a:schemeClr val="hlink"/>
                </a:solidFill>
                <a:hlinkClick r:id="rId2"/>
              </a:rPr>
              <a:t>https://figma.vinicius.pm</a:t>
            </a:r>
            <a:endParaRPr/>
          </a:p>
          <a:p>
            <a:pPr indent="0" lvl="0" marL="0" rtl="0" algn="l">
              <a:spcBef>
                <a:spcPts val="0"/>
              </a:spcBef>
              <a:spcAft>
                <a:spcPts val="0"/>
              </a:spcAft>
              <a:buNone/>
            </a:pPr>
            <a:r>
              <a:rPr lang="it"/>
              <a:t>Potete anche partire da zero, solo con un idea, o fare uno screenshot di un sito esistente, non solo dai Figma.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Per il prompt, lovable parla in qualsiasi lingua, vi condivido il prompt semplice in inglese e italiano: (copiare e incollare sulla chat)</a:t>
            </a:r>
            <a:br>
              <a:rPr lang="it"/>
            </a:br>
            <a:endParaRPr/>
          </a:p>
          <a:p>
            <a:pPr indent="0" lvl="0" marL="0" rtl="0" algn="l">
              <a:spcBef>
                <a:spcPts val="0"/>
              </a:spcBef>
              <a:spcAft>
                <a:spcPts val="0"/>
              </a:spcAft>
              <a:buNone/>
            </a:pPr>
            <a:r>
              <a:rPr lang="it"/>
              <a:t>///////////////////////</a:t>
            </a:r>
            <a:r>
              <a:rPr lang="it">
                <a:solidFill>
                  <a:schemeClr val="dk1"/>
                </a:solidFill>
              </a:rPr>
              <a:t>//////////////////////////////////////////////////////////////////////////////////////////////////////////////////////////////////////////////////////////////////////////////////////////////////////////////////////////////////////</a:t>
            </a:r>
            <a:br>
              <a:rPr lang="it"/>
            </a:br>
            <a:endParaRPr/>
          </a:p>
          <a:p>
            <a:pPr indent="0" lvl="0" marL="0" rtl="0" algn="l">
              <a:spcBef>
                <a:spcPts val="0"/>
              </a:spcBef>
              <a:spcAft>
                <a:spcPts val="0"/>
              </a:spcAft>
              <a:buClr>
                <a:schemeClr val="dk1"/>
              </a:buClr>
              <a:buSzPts val="1100"/>
              <a:buFont typeface="Arial"/>
              <a:buNone/>
            </a:pPr>
            <a:r>
              <a:rPr lang="it" sz="1400">
                <a:solidFill>
                  <a:schemeClr val="dk1"/>
                </a:solidFill>
              </a:rPr>
              <a:t>Prompt</a:t>
            </a:r>
            <a:r>
              <a:rPr lang="it" sz="1400">
                <a:solidFill>
                  <a:schemeClr val="dk1"/>
                </a:solidFill>
              </a:rPr>
              <a:t> #1: Creare un prototipo a partire da un design esistente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Crea un prototipo che corrisponda esattamente a questo design. Riproducilo fedelmente.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Assicurati di rispettare stili, font, spaziature e colori.</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[Includi uno screenshot]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Prompt #1: Build a prototype from an existing design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Build a prototype to match this design. Match it exactly.</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Match styles, fonts, spacing, and colors.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it" sz="1400">
                <a:solidFill>
                  <a:schemeClr val="dk1"/>
                </a:solidFill>
              </a:rPr>
              <a:t>[Include a single screenshot]</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59133a1da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59133a1da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Domande? Commenti? Convidivisione di sperienza?</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59133a1da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59133a1da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Break, abbiamo 15 minuti. A tra poco.</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5be3d0f31e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5be3d0f31e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iniziamo la 2a parte di questo modulo, il deep dive su Lovable.dev.</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Vedremo nel dettaglio come Lovable funziona, quali sono le best practices, i hacks, foccalizzandoci per ora sulla parte front-end, o secondo il nostro modello di prima (Client, Server, Database, External Services), ora foccalizziamoci sulla parte Client.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Questa parte sar</a:t>
            </a:r>
            <a:r>
              <a:rPr lang="it"/>
              <a:t>à tutta pratica.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5be3d0f31e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5be3d0f31e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 Qualcuno conosce questa azienda?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Airbnb ci ha asssunto per dagli una mano perhcè sono scarsi e arriviamo noi con lovable.</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5be3d0f31e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5be3d0f31e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AirBnB </a:t>
            </a:r>
            <a:r>
              <a:rPr lang="it"/>
              <a:t>è un grande esempio di azienda, di buon prototipagio e prossimità ai clienti. Per chi ha guardato Startup School di Y Combinator, è uno degli esempi più citati.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53f7904d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53f7904d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Nel microlearning, avete guardato un video con un pezzo piccolo della classe di Erik Brynjolfsson alla Stanford in cui ha invitato l’ex-CEO di Google, Eric Schmidt.</a:t>
            </a:r>
            <a:endParaRPr/>
          </a:p>
          <a:p>
            <a:pPr indent="0" lvl="0" marL="0" rtl="0" algn="l">
              <a:spcBef>
                <a:spcPts val="0"/>
              </a:spcBef>
              <a:spcAft>
                <a:spcPts val="0"/>
              </a:spcAft>
              <a:buNone/>
            </a:pPr>
            <a:r>
              <a:rPr lang="it"/>
              <a:t>Eric Schmidt, ad oggi </a:t>
            </a:r>
            <a:r>
              <a:rPr lang="it"/>
              <a:t>è molto conosciuto per tutti i suoi investimenti in startup o aziende in AI, Defense, e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Ma qual’era la sua visione di questa nuova ondata dell’AI?</a:t>
            </a:r>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5be3d0f31e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5be3d0f31e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AirBnB </a:t>
            </a:r>
            <a:r>
              <a:rPr lang="it"/>
              <a:t>è davvero iniziata con persone che si facevano pagare per un materassino gonfiabile messo in soggiorno a San Francisco, poi hanno iniziato ad affitare stanze, appartamenti, case, ville, proprietà di lusso, poi recentemente esperienze e servizi (* qualcuno ha già fatto una esperienza di AirBnB o servizio?) e ora?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5be3d0f31e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5be3d0f31e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a:t>
            </a:r>
            <a:r>
              <a:rPr lang="it"/>
              <a:t>è la nostra missione di aiutarli a continuare scrivere questo prossimo capitolo della storia di Airbnb, dove offrono molto di più che solo un posto dove ospedarsi.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solidFill>
                  <a:schemeClr val="dk1"/>
                </a:solidFill>
              </a:rPr>
              <a:t>* Qual’è il prossimo step?</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5be3d0f31e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5be3d0f31e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una ricerca della fine dell’anno scorso, nostro cliente AirBnB ha rilevato che quasi 80% dei viaggiatori hanno delle difficult</a:t>
            </a:r>
            <a:r>
              <a:rPr lang="it"/>
              <a:t>à coi trasporti, specialmente nelle localizzazioni urbane.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https://claude.ai/public/artifacts/414c2092-9e42-4ea2-8b07-4fc911fcf7fb</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5be3d0f31e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5be3d0f31e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it"/>
              <a:t>Inoltre, hanno scoperto che:</a:t>
            </a:r>
            <a:endParaRPr/>
          </a:p>
          <a:p>
            <a:pPr indent="-298450" lvl="0" marL="457200" rtl="0" algn="l">
              <a:lnSpc>
                <a:spcPct val="115000"/>
              </a:lnSpc>
              <a:spcBef>
                <a:spcPts val="1200"/>
              </a:spcBef>
              <a:spcAft>
                <a:spcPts val="0"/>
              </a:spcAft>
              <a:buClr>
                <a:schemeClr val="dk1"/>
              </a:buClr>
              <a:buSzPts val="1100"/>
              <a:buAutoNum type="arabicPeriod"/>
            </a:pPr>
            <a:r>
              <a:rPr lang="it"/>
              <a:t>chi non fa scelte ottimali di trasporto finisce per trascorrere in media il 23% di tempo in più negli spostamenti, con un conseguente aumento del livello di stress;</a:t>
            </a:r>
            <a:br>
              <a:rPr lang="it"/>
            </a:br>
            <a:endParaRPr/>
          </a:p>
          <a:p>
            <a:pPr indent="-298450" lvl="0" marL="457200" rtl="0" algn="l">
              <a:lnSpc>
                <a:spcPct val="115000"/>
              </a:lnSpc>
              <a:spcBef>
                <a:spcPts val="0"/>
              </a:spcBef>
              <a:spcAft>
                <a:spcPts val="0"/>
              </a:spcAft>
              <a:buClr>
                <a:schemeClr val="dk1"/>
              </a:buClr>
              <a:buSzPts val="1100"/>
              <a:buAutoNum type="arabicPeriod"/>
            </a:pPr>
            <a:r>
              <a:rPr lang="it"/>
              <a:t>gli host che forniscono una guida ai trasporti ottengono in media un rating superiore del 31%;</a:t>
            </a:r>
            <a:br>
              <a:rPr lang="it"/>
            </a:br>
            <a:endParaRPr/>
          </a:p>
          <a:p>
            <a:pPr indent="-298450" lvl="0" marL="457200" rtl="0" algn="l">
              <a:lnSpc>
                <a:spcPct val="115000"/>
              </a:lnSpc>
              <a:spcBef>
                <a:spcPts val="0"/>
              </a:spcBef>
              <a:spcAft>
                <a:spcPts val="0"/>
              </a:spcAft>
              <a:buClr>
                <a:schemeClr val="dk1"/>
              </a:buClr>
              <a:buSzPts val="1100"/>
              <a:buAutoNum type="arabicPeriod"/>
            </a:pPr>
            <a:r>
              <a:rPr lang="it"/>
              <a:t>le difficoltà legate a navigazione e trasporti sono correlate a una riduzione del 15% nella probabilità che un viaggiatore torni nella stessa città.</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5be3d0f31e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5be3d0f31e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nostra sfida di oggi </a:t>
            </a:r>
            <a:r>
              <a:rPr lang="it"/>
              <a:t>è lanciare il primo MVP del nuovo servizio Trasporti di AirBnB.</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5be3d0f31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5be3d0f31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Vediamo cosa ci ha chiesto Brian:</a:t>
            </a:r>
            <a:endParaRPr/>
          </a:p>
          <a:p>
            <a:pPr indent="-298450" lvl="0" marL="457200" rtl="0" algn="l">
              <a:spcBef>
                <a:spcPts val="0"/>
              </a:spcBef>
              <a:spcAft>
                <a:spcPts val="0"/>
              </a:spcAft>
              <a:buSzPts val="1100"/>
              <a:buChar char="-"/>
            </a:pPr>
            <a:r>
              <a:rPr lang="it"/>
              <a:t>iniziamo con le citt</a:t>
            </a:r>
            <a:r>
              <a:rPr lang="it"/>
              <a:t>à italiane</a:t>
            </a:r>
            <a:endParaRPr/>
          </a:p>
          <a:p>
            <a:pPr indent="-298450" lvl="0" marL="457200" rtl="0" algn="l">
              <a:spcBef>
                <a:spcPts val="0"/>
              </a:spcBef>
              <a:spcAft>
                <a:spcPts val="0"/>
              </a:spcAft>
              <a:buSzPts val="1100"/>
              <a:buChar char="-"/>
            </a:pPr>
            <a:r>
              <a:rPr lang="it"/>
              <a:t>ogni città ha una pagina specificha accessibile dai dettagli del viaggio</a:t>
            </a:r>
            <a:endParaRPr/>
          </a:p>
          <a:p>
            <a:pPr indent="-298450" lvl="0" marL="457200" rtl="0" algn="l">
              <a:spcBef>
                <a:spcPts val="0"/>
              </a:spcBef>
              <a:spcAft>
                <a:spcPts val="0"/>
              </a:spcAft>
              <a:buSzPts val="1100"/>
              <a:buChar char="-"/>
            </a:pPr>
            <a:r>
              <a:rPr lang="it"/>
              <a:t>ogni guida deve mostrare: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Mettiamoci su Lovable.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3617bec01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617bec01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5be3d0f31e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5be3d0f31e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vi presento la AI Product Builders Challenge. Questa </a:t>
            </a:r>
            <a:r>
              <a:rPr lang="it"/>
              <a:t>è la nostra competition a cui participerete durante tutta la masterclass. Vediamo come funziona.</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5be3d0f31e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5be3d0f31e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Sarete divisi in gruppo. Ogni gruppo lavora su un progetto insieme.</a:t>
            </a:r>
            <a:endParaRPr/>
          </a:p>
          <a:p>
            <a:pPr indent="0" lvl="0" marL="0" rtl="0" algn="l">
              <a:spcBef>
                <a:spcPts val="0"/>
              </a:spcBef>
              <a:spcAft>
                <a:spcPts val="0"/>
              </a:spcAft>
              <a:buNone/>
            </a:pPr>
            <a:r>
              <a:rPr lang="it"/>
              <a:t>Alla fine di ogni moudulo facciamo una Demo. Se il vostro progetto rispetta i target di quel milestone, potete ricevere fino a 10 punti. Vedremo tra poco nel dettaglio cosa sono i Milestone Targets.</a:t>
            </a:r>
            <a:endParaRPr/>
          </a:p>
          <a:p>
            <a:pPr indent="0" lvl="0" marL="0" rtl="0" algn="l">
              <a:spcBef>
                <a:spcPts val="0"/>
              </a:spcBef>
              <a:spcAft>
                <a:spcPts val="0"/>
              </a:spcAft>
              <a:buNone/>
            </a:pPr>
            <a:r>
              <a:rPr lang="it"/>
              <a:t>Tutto lo stesso per la demo 1, 2 e 3. Alla fine del modulo 4 facciamo il nostro final demo day e decidiamo i vincitori dei primi 3 posti - sono quelli con pi</a:t>
            </a:r>
            <a:r>
              <a:rPr lang="it"/>
              <a:t>ù punti.</a:t>
            </a:r>
            <a:endParaRPr/>
          </a:p>
          <a:p>
            <a:pPr indent="0" lvl="0" marL="0" rtl="0" algn="l">
              <a:spcBef>
                <a:spcPts val="0"/>
              </a:spcBef>
              <a:spcAft>
                <a:spcPts val="0"/>
              </a:spcAft>
              <a:buNone/>
            </a:pPr>
            <a:r>
              <a:rPr lang="it"/>
              <a:t>Al modulo quatro potrete ricevere fino a 10 punti per i milestones targets del modulo 4 e dei punti in più per la votazione pubblica. I primi tre del ranking della votazione pubblica (tra di voi) riceverà 5, 3, e 1 punto.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Tutto chiaro?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Possiamo offriere qualcosa al vincitore? Sarebbe figo tipo 1 anno di Lovable. Michele ho visto che sei connexion di Elena Verna </a:t>
            </a:r>
            <a:r>
              <a:rPr lang="it" u="sng">
                <a:solidFill>
                  <a:schemeClr val="hlink"/>
                </a:solidFill>
                <a:hlinkClick r:id="rId2"/>
              </a:rPr>
              <a:t>https://www.linkedin.com/in/elenaverna/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Ok, qual’è l’obbiettivo di questo challenge?</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5be3d0f31e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5be3d0f31e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L’obbiettivo </a:t>
            </a:r>
            <a:r>
              <a:rPr lang="it"/>
              <a:t>è arrivare alla fine del 4o modulo con una web app completa, working software, e poter fare una DEMO.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 costruzione di questo progetto sarà iterattiva e seguira la sequenza dei moduli, (NEXT)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class 24" type="title">
  <p:cSld name="TITLE">
    <p:spTree>
      <p:nvGrpSpPr>
        <p:cNvPr id="6" name="Shape 6"/>
        <p:cNvGrpSpPr/>
        <p:nvPr/>
      </p:nvGrpSpPr>
      <p:grpSpPr>
        <a:xfrm>
          <a:off x="0" y="0"/>
          <a:ext cx="0" cy="0"/>
          <a:chOff x="0" y="0"/>
          <a:chExt cx="0" cy="0"/>
        </a:xfrm>
      </p:grpSpPr>
      <p:sp>
        <p:nvSpPr>
          <p:cNvPr id="7" name="Google Shape;7;p2"/>
          <p:cNvSpPr/>
          <p:nvPr/>
        </p:nvSpPr>
        <p:spPr>
          <a:xfrm>
            <a:off x="0" y="4723350"/>
            <a:ext cx="9144000" cy="420300"/>
          </a:xfrm>
          <a:prstGeom prst="rect">
            <a:avLst/>
          </a:prstGeom>
          <a:solidFill>
            <a:srgbClr val="0D04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EAED"/>
              </a:solidFill>
            </a:endParaRPr>
          </a:p>
        </p:txBody>
      </p:sp>
      <p:pic>
        <p:nvPicPr>
          <p:cNvPr id="8" name="Google Shape;8;p2"/>
          <p:cNvPicPr preferRelativeResize="0"/>
          <p:nvPr/>
        </p:nvPicPr>
        <p:blipFill>
          <a:blip r:embed="rId2">
            <a:alphaModFix/>
          </a:blip>
          <a:stretch>
            <a:fillRect/>
          </a:stretch>
        </p:blipFill>
        <p:spPr>
          <a:xfrm>
            <a:off x="7782875" y="4778437"/>
            <a:ext cx="1148604" cy="310125"/>
          </a:xfrm>
          <a:prstGeom prst="rect">
            <a:avLst/>
          </a:prstGeom>
          <a:noFill/>
          <a:ln>
            <a:noFill/>
          </a:ln>
        </p:spPr>
      </p:pic>
      <p:sp>
        <p:nvSpPr>
          <p:cNvPr id="9" name="Google Shape;9;p2"/>
          <p:cNvSpPr txBox="1"/>
          <p:nvPr/>
        </p:nvSpPr>
        <p:spPr>
          <a:xfrm>
            <a:off x="0" y="4756500"/>
            <a:ext cx="9144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i="0" lang="it" sz="1100" u="none" cap="none" strike="noStrike">
                <a:solidFill>
                  <a:srgbClr val="78CCDE"/>
                </a:solidFill>
                <a:latin typeface="Lexend Medium"/>
                <a:ea typeface="Lexend Medium"/>
                <a:cs typeface="Lexend Medium"/>
                <a:sym typeface="Lexend Medium"/>
              </a:rPr>
              <a:t>Master</a:t>
            </a:r>
            <a:r>
              <a:rPr lang="it" sz="1100">
                <a:solidFill>
                  <a:srgbClr val="78CCDE"/>
                </a:solidFill>
                <a:latin typeface="Lexend Medium"/>
                <a:ea typeface="Lexend Medium"/>
                <a:cs typeface="Lexend Medium"/>
                <a:sym typeface="Lexend Medium"/>
              </a:rPr>
              <a:t>class </a:t>
            </a:r>
            <a:endParaRPr i="0" sz="1100" u="none" cap="none" strike="noStrike">
              <a:solidFill>
                <a:srgbClr val="78CCDE"/>
              </a:solidFill>
              <a:latin typeface="Lexend Medium"/>
              <a:ea typeface="Lexend Medium"/>
              <a:cs typeface="Lexend Medium"/>
              <a:sym typeface="Lexend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glio bianco">
  <p:cSld name="CUSTOM">
    <p:spTree>
      <p:nvGrpSpPr>
        <p:cNvPr id="10" name="Shape 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 product academy" showMasterSp="0">
  <p:cSld name="Master base">
    <p:spTree>
      <p:nvGrpSpPr>
        <p:cNvPr id="11" name="Shape 11"/>
        <p:cNvGrpSpPr/>
        <p:nvPr/>
      </p:nvGrpSpPr>
      <p:grpSpPr>
        <a:xfrm>
          <a:off x="0" y="0"/>
          <a:ext cx="0" cy="0"/>
          <a:chOff x="0" y="0"/>
          <a:chExt cx="0" cy="0"/>
        </a:xfrm>
      </p:grpSpPr>
      <p:sp>
        <p:nvSpPr>
          <p:cNvPr id="12" name="Google Shape;12;p4"/>
          <p:cNvSpPr txBox="1"/>
          <p:nvPr>
            <p:ph idx="12" type="sldNum"/>
          </p:nvPr>
        </p:nvSpPr>
        <p:spPr>
          <a:xfrm>
            <a:off x="4484400" y="4878958"/>
            <a:ext cx="167700" cy="150000"/>
          </a:xfrm>
          <a:prstGeom prst="rect">
            <a:avLst/>
          </a:prstGeom>
          <a:noFill/>
          <a:ln>
            <a:noFill/>
          </a:ln>
        </p:spPr>
        <p:txBody>
          <a:bodyPr anchorCtr="0" anchor="t" bIns="28775" lIns="28775" spcFirstLastPara="1" rIns="28775" wrap="square" tIns="28775">
            <a:noAutofit/>
          </a:bodyPr>
          <a:lstStyle>
            <a:lvl1pPr indent="0" lvl="0"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700"/>
              <a:buFont typeface="Helvetica Neue Light"/>
              <a:buNone/>
              <a:defRPr b="0" i="0" sz="7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it"/>
              <a:t>‹#›</a:t>
            </a:fld>
            <a:endParaRPr sz="1000">
              <a:solidFill>
                <a:schemeClr val="dk2"/>
              </a:solidFill>
              <a:latin typeface="Arial"/>
              <a:ea typeface="Arial"/>
              <a:cs typeface="Arial"/>
              <a:sym typeface="Arial"/>
            </a:endParaRPr>
          </a:p>
        </p:txBody>
      </p:sp>
      <p:grpSp>
        <p:nvGrpSpPr>
          <p:cNvPr id="13" name="Google Shape;13;p4"/>
          <p:cNvGrpSpPr/>
          <p:nvPr/>
        </p:nvGrpSpPr>
        <p:grpSpPr>
          <a:xfrm>
            <a:off x="-7325" y="4755050"/>
            <a:ext cx="9158630" cy="397800"/>
            <a:chOff x="0" y="4745475"/>
            <a:chExt cx="9144000" cy="397800"/>
          </a:xfrm>
        </p:grpSpPr>
        <p:sp>
          <p:nvSpPr>
            <p:cNvPr id="14" name="Google Shape;14;p4"/>
            <p:cNvSpPr/>
            <p:nvPr/>
          </p:nvSpPr>
          <p:spPr>
            <a:xfrm>
              <a:off x="0" y="4745475"/>
              <a:ext cx="9144000" cy="397800"/>
            </a:xfrm>
            <a:prstGeom prst="rect">
              <a:avLst/>
            </a:prstGeom>
            <a:solidFill>
              <a:srgbClr val="45EC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it" sz="1000">
                  <a:solidFill>
                    <a:srgbClr val="FFFFFF"/>
                  </a:solidFill>
                  <a:latin typeface="Karla"/>
                  <a:ea typeface="Karla"/>
                  <a:cs typeface="Karla"/>
                  <a:sym typeface="Karla"/>
                </a:rPr>
                <a:t>PRODUCT ACADEMY</a:t>
              </a:r>
              <a:endParaRPr b="1" i="0" sz="1000" u="none" cap="none" strike="noStrike">
                <a:solidFill>
                  <a:srgbClr val="FFFFFF"/>
                </a:solidFill>
                <a:latin typeface="Karla"/>
                <a:ea typeface="Karla"/>
                <a:cs typeface="Karla"/>
                <a:sym typeface="Karla"/>
              </a:endParaRPr>
            </a:p>
          </p:txBody>
        </p:sp>
        <p:pic>
          <p:nvPicPr>
            <p:cNvPr id="15" name="Google Shape;15;p4"/>
            <p:cNvPicPr preferRelativeResize="0"/>
            <p:nvPr/>
          </p:nvPicPr>
          <p:blipFill rotWithShape="1">
            <a:blip r:embed="rId2">
              <a:alphaModFix/>
            </a:blip>
            <a:srcRect b="0" l="0" r="0" t="0"/>
            <a:stretch/>
          </p:blipFill>
          <p:spPr>
            <a:xfrm>
              <a:off x="8695375" y="4782463"/>
              <a:ext cx="396075" cy="323794"/>
            </a:xfrm>
            <a:prstGeom prst="rect">
              <a:avLst/>
            </a:prstGeom>
            <a:noFill/>
            <a:ln>
              <a:noFill/>
            </a:ln>
          </p:spPr>
        </p:pic>
      </p:grpSp>
      <p:pic>
        <p:nvPicPr>
          <p:cNvPr id="16" name="Google Shape;16;p4"/>
          <p:cNvPicPr preferRelativeResize="0"/>
          <p:nvPr/>
        </p:nvPicPr>
        <p:blipFill rotWithShape="1">
          <a:blip r:embed="rId2">
            <a:alphaModFix/>
          </a:blip>
          <a:srcRect b="0" l="0" r="0" t="0"/>
          <a:stretch/>
        </p:blipFill>
        <p:spPr>
          <a:xfrm>
            <a:off x="58550" y="4792050"/>
            <a:ext cx="396075" cy="32379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up " type="blank">
  <p:cSld name="BLANK">
    <p:bg>
      <p:bgPr>
        <a:noFill/>
      </p:bgPr>
    </p:bg>
    <p:spTree>
      <p:nvGrpSpPr>
        <p:cNvPr id="18" name="Shape 1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up base" showMasterSp="0">
  <p:cSld name="Master base">
    <p:spTree>
      <p:nvGrpSpPr>
        <p:cNvPr id="19"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 name="Shape 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1"/>
    <p:sldLayoutId id="214748365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hyperlink" Target="http://www.youtube.com/watch?v=qgnDbQ1aM54" TargetMode="External"/><Relationship Id="rId7"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76.png"/><Relationship Id="rId6" Type="http://schemas.openxmlformats.org/officeDocument/2006/relationships/image" Target="../media/image64.png"/><Relationship Id="rId7" Type="http://schemas.openxmlformats.org/officeDocument/2006/relationships/image" Target="../media/image6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50.png"/><Relationship Id="rId4" Type="http://schemas.openxmlformats.org/officeDocument/2006/relationships/image" Target="../media/image123.png"/><Relationship Id="rId5" Type="http://schemas.openxmlformats.org/officeDocument/2006/relationships/image" Target="../media/image131.png"/><Relationship Id="rId6" Type="http://schemas.openxmlformats.org/officeDocument/2006/relationships/image" Target="../media/image13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2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28.png"/><Relationship Id="rId4" Type="http://schemas.openxmlformats.org/officeDocument/2006/relationships/image" Target="../media/image1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4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3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drive.google.com/file/d/18pf29EjHazxQ-xsJDSgTBWW9xLqquYDM/view" TargetMode="External"/><Relationship Id="rId4" Type="http://schemas.openxmlformats.org/officeDocument/2006/relationships/image" Target="../media/image11.jpg"/><Relationship Id="rId5" Type="http://schemas.openxmlformats.org/officeDocument/2006/relationships/hyperlink" Target="https://drive.google.com/file/d/1CJct-oYQfivv8oOhoD3u3uH6RXnNbXOh/view?usp=sharing"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2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35.png"/><Relationship Id="rId4" Type="http://schemas.openxmlformats.org/officeDocument/2006/relationships/image" Target="../media/image13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8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8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85.png"/><Relationship Id="rId4" Type="http://schemas.openxmlformats.org/officeDocument/2006/relationships/hyperlink" Target="http://www.youtube.com/watch?v=Ec9FSxwPea0" TargetMode="External"/><Relationship Id="rId5" Type="http://schemas.openxmlformats.org/officeDocument/2006/relationships/image" Target="../media/image136.jpg"/><Relationship Id="rId6" Type="http://schemas.openxmlformats.org/officeDocument/2006/relationships/image" Target="../media/image14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5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10.png"/></Relationships>
</file>

<file path=ppt/slides/_rels/slide120.xml.rels><?xml version="1.0" encoding="UTF-8" standalone="yes"?><Relationships xmlns="http://schemas.openxmlformats.org/package/2006/relationships"><Relationship Id="rId11" Type="http://schemas.openxmlformats.org/officeDocument/2006/relationships/hyperlink" Target="https://fonts.google.com/" TargetMode="External"/><Relationship Id="rId10" Type="http://schemas.openxmlformats.org/officeDocument/2006/relationships/hyperlink" Target="https://fonts.google.com/icons" TargetMode="External"/><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hyperlink" Target="https://www.radix-ui.com/primitives" TargetMode="External"/><Relationship Id="rId4" Type="http://schemas.openxmlformats.org/officeDocument/2006/relationships/hyperlink" Target="https://ui.shadcn.com/" TargetMode="External"/><Relationship Id="rId9" Type="http://schemas.openxmlformats.org/officeDocument/2006/relationships/hyperlink" Target="https://react-icons.github.io/react-icons/" TargetMode="External"/><Relationship Id="rId5" Type="http://schemas.openxmlformats.org/officeDocument/2006/relationships/hyperlink" Target="https://21st.dev/home" TargetMode="External"/><Relationship Id="rId6" Type="http://schemas.openxmlformats.org/officeDocument/2006/relationships/hyperlink" Target="https://magicui.design/" TargetMode="External"/><Relationship Id="rId7" Type="http://schemas.openxmlformats.org/officeDocument/2006/relationships/hyperlink" Target="https://www.neobrutalism.dev/" TargetMode="External"/><Relationship Id="rId8" Type="http://schemas.openxmlformats.org/officeDocument/2006/relationships/hyperlink" Target="https://lucide.dev/icon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40.png"/><Relationship Id="rId4" Type="http://schemas.openxmlformats.org/officeDocument/2006/relationships/image" Target="../media/image143.png"/><Relationship Id="rId5" Type="http://schemas.openxmlformats.org/officeDocument/2006/relationships/hyperlink" Target="https://www.linkedin.com/in/colinmatthews-pm/" TargetMode="External"/><Relationship Id="rId6" Type="http://schemas.openxmlformats.org/officeDocument/2006/relationships/hyperlink" Target="https://x.com/AtomSilverman" TargetMode="External"/><Relationship Id="rId7" Type="http://schemas.openxmlformats.org/officeDocument/2006/relationships/image" Target="../media/image138.png"/><Relationship Id="rId8" Type="http://schemas.openxmlformats.org/officeDocument/2006/relationships/hyperlink" Target="https://www.youtube.com/@GregIsenberg/videos"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vinicius.pm" TargetMode="External"/><Relationship Id="rId4" Type="http://schemas.openxmlformats.org/officeDocument/2006/relationships/hyperlink" Target="https://www.linkedin.com/in/vinicius-saraiva/" TargetMode="External"/><Relationship Id="rId5" Type="http://schemas.openxmlformats.org/officeDocument/2006/relationships/hyperlink" Target="mailto:v.saraiva.andrade@gmail.com" TargetMode="External"/><Relationship Id="rId6" Type="http://schemas.openxmlformats.org/officeDocument/2006/relationships/image" Target="../media/image4.pn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hyperlink" Target="https://x.com/leojr94_/status/190076750962167410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hyperlink" Target="https://x.com/leojr94_/status/1901560276488511759"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x.com/leojr94_/status/190156027648851175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4.jpg"/><Relationship Id="rId4" Type="http://schemas.openxmlformats.org/officeDocument/2006/relationships/image" Target="../media/image51.png"/><Relationship Id="rId11" Type="http://schemas.openxmlformats.org/officeDocument/2006/relationships/image" Target="../media/image58.png"/><Relationship Id="rId10" Type="http://schemas.openxmlformats.org/officeDocument/2006/relationships/image" Target="../media/image49.png"/><Relationship Id="rId9" Type="http://schemas.openxmlformats.org/officeDocument/2006/relationships/image" Target="../media/image54.jpg"/><Relationship Id="rId5" Type="http://schemas.openxmlformats.org/officeDocument/2006/relationships/image" Target="../media/image56.jpg"/><Relationship Id="rId6" Type="http://schemas.openxmlformats.org/officeDocument/2006/relationships/image" Target="../media/image43.jpg"/><Relationship Id="rId7" Type="http://schemas.openxmlformats.org/officeDocument/2006/relationships/image" Target="../media/image53.jpg"/><Relationship Id="rId8"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65.png"/><Relationship Id="rId10" Type="http://schemas.openxmlformats.org/officeDocument/2006/relationships/image" Target="../media/image52.png"/><Relationship Id="rId9" Type="http://schemas.openxmlformats.org/officeDocument/2006/relationships/image" Target="../media/image67.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76.png"/><Relationship Id="rId6" Type="http://schemas.openxmlformats.org/officeDocument/2006/relationships/image" Target="../media/image64.png"/><Relationship Id="rId7"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9.png"/><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4.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7.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0.png"/><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5.png"/><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8.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8.png"/><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2.png"/><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2.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9.png"/><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3.png"/><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3.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8.png"/><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6.png"/><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6.png"/><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9.png"/><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7.png"/><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7.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7.png"/><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7.png"/><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11.png"/><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5.png"/><Relationship Id="rId4" Type="http://schemas.openxmlformats.org/officeDocument/2006/relationships/hyperlink" Target="http://www.youtube.com/watch?v=lMVv3qz-rHs" TargetMode="External"/><Relationship Id="rId5" Type="http://schemas.openxmlformats.org/officeDocument/2006/relationships/image" Target="../media/image9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hyperlink" Target="https://x.com/erikbryn?lang=en" TargetMode="External"/><Relationship Id="rId6" Type="http://schemas.openxmlformats.org/officeDocument/2006/relationships/hyperlink" Target="https://x.com/ericschmidt?lang=en"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16.png"/><Relationship Id="rId4" Type="http://schemas.openxmlformats.org/officeDocument/2006/relationships/image" Target="../media/image103.png"/><Relationship Id="rId5" Type="http://schemas.openxmlformats.org/officeDocument/2006/relationships/image" Target="../media/image108.png"/><Relationship Id="rId6"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0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10.png"/><Relationship Id="rId4" Type="http://schemas.openxmlformats.org/officeDocument/2006/relationships/hyperlink" Target="https://x.com/bchesky"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0.png"/><Relationship Id="rId4" Type="http://schemas.openxmlformats.org/officeDocument/2006/relationships/image" Target="../media/image146.png"/><Relationship Id="rId5" Type="http://schemas.openxmlformats.org/officeDocument/2006/relationships/image" Target="../media/image91.png"/><Relationship Id="rId6" Type="http://schemas.openxmlformats.org/officeDocument/2006/relationships/image" Target="../media/image107.png"/><Relationship Id="rId7" Type="http://schemas.openxmlformats.org/officeDocument/2006/relationships/image" Target="../media/image145.png"/><Relationship Id="rId8" Type="http://schemas.openxmlformats.org/officeDocument/2006/relationships/image" Target="../media/image98.png"/></Relationships>
</file>

<file path=ppt/slides/_rels/slide98.xml.rels><?xml version="1.0" encoding="UTF-8" standalone="yes"?><Relationships xmlns="http://schemas.openxmlformats.org/package/2006/relationships"><Relationship Id="rId11" Type="http://schemas.openxmlformats.org/officeDocument/2006/relationships/image" Target="../media/image119.png"/><Relationship Id="rId10" Type="http://schemas.openxmlformats.org/officeDocument/2006/relationships/image" Target="../media/image100.png"/><Relationship Id="rId13" Type="http://schemas.openxmlformats.org/officeDocument/2006/relationships/image" Target="../media/image121.png"/><Relationship Id="rId12" Type="http://schemas.openxmlformats.org/officeDocument/2006/relationships/image" Target="../media/image112.png"/><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97.png"/><Relationship Id="rId4" Type="http://schemas.openxmlformats.org/officeDocument/2006/relationships/image" Target="../media/image146.png"/><Relationship Id="rId9" Type="http://schemas.openxmlformats.org/officeDocument/2006/relationships/image" Target="../media/image118.png"/><Relationship Id="rId15" Type="http://schemas.openxmlformats.org/officeDocument/2006/relationships/image" Target="../media/image120.png"/><Relationship Id="rId14" Type="http://schemas.openxmlformats.org/officeDocument/2006/relationships/image" Target="../media/image109.png"/><Relationship Id="rId17" Type="http://schemas.openxmlformats.org/officeDocument/2006/relationships/image" Target="../media/image113.png"/><Relationship Id="rId16" Type="http://schemas.openxmlformats.org/officeDocument/2006/relationships/image" Target="../media/image114.png"/><Relationship Id="rId5" Type="http://schemas.openxmlformats.org/officeDocument/2006/relationships/image" Target="../media/image145.png"/><Relationship Id="rId6" Type="http://schemas.openxmlformats.org/officeDocument/2006/relationships/image" Target="../media/image99.png"/><Relationship Id="rId7" Type="http://schemas.openxmlformats.org/officeDocument/2006/relationships/image" Target="../media/image115.png"/><Relationship Id="rId8" Type="http://schemas.openxmlformats.org/officeDocument/2006/relationships/image" Target="../media/image10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 name="Shape 23"/>
        <p:cNvGrpSpPr/>
        <p:nvPr/>
      </p:nvGrpSpPr>
      <p:grpSpPr>
        <a:xfrm>
          <a:off x="0" y="0"/>
          <a:ext cx="0" cy="0"/>
          <a:chOff x="0" y="0"/>
          <a:chExt cx="0" cy="0"/>
        </a:xfrm>
      </p:grpSpPr>
      <p:sp>
        <p:nvSpPr>
          <p:cNvPr id="24" name="Google Shape;24;p8"/>
          <p:cNvSpPr txBox="1"/>
          <p:nvPr/>
        </p:nvSpPr>
        <p:spPr>
          <a:xfrm>
            <a:off x="0" y="2129975"/>
            <a:ext cx="91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AI per</a:t>
            </a:r>
            <a:endParaRPr b="1" sz="3900">
              <a:solidFill>
                <a:srgbClr val="78CCDE"/>
              </a:solidFill>
              <a:latin typeface="Lexend"/>
              <a:ea typeface="Lexend"/>
              <a:cs typeface="Lexend"/>
              <a:sym typeface="Lexend"/>
            </a:endParaRPr>
          </a:p>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Product Builder</a:t>
            </a:r>
            <a:endParaRPr b="1" sz="3900">
              <a:solidFill>
                <a:srgbClr val="78CCDE"/>
              </a:solidFill>
              <a:latin typeface="Lexend"/>
              <a:ea typeface="Lexend"/>
              <a:cs typeface="Lexend"/>
              <a:sym typeface="Lexend"/>
            </a:endParaRPr>
          </a:p>
        </p:txBody>
      </p:sp>
      <p:sp>
        <p:nvSpPr>
          <p:cNvPr id="25" name="Google Shape;25;p8"/>
          <p:cNvSpPr txBox="1"/>
          <p:nvPr/>
        </p:nvSpPr>
        <p:spPr>
          <a:xfrm>
            <a:off x="4484400" y="4878958"/>
            <a:ext cx="167700" cy="1500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it"/>
              <a:t>‹#›</a:t>
            </a:fld>
            <a:endParaRPr sz="1000">
              <a:solidFill>
                <a:srgbClr val="595959"/>
              </a:solidFill>
            </a:endParaRPr>
          </a:p>
        </p:txBody>
      </p:sp>
      <p:sp>
        <p:nvSpPr>
          <p:cNvPr id="26" name="Google Shape;26;p8"/>
          <p:cNvSpPr txBox="1"/>
          <p:nvPr/>
        </p:nvSpPr>
        <p:spPr>
          <a:xfrm>
            <a:off x="0" y="3487150"/>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 sz="2100">
                <a:solidFill>
                  <a:srgbClr val="0D046A"/>
                </a:solidFill>
                <a:highlight>
                  <a:srgbClr val="78CCDE"/>
                </a:highlight>
                <a:latin typeface="Lexend SemiBold"/>
                <a:ea typeface="Lexend SemiBold"/>
                <a:cs typeface="Lexend SemiBold"/>
                <a:sym typeface="Lexend SemiBold"/>
              </a:rPr>
              <a:t>MASTERCLASS</a:t>
            </a:r>
            <a:endParaRPr i="0" sz="700" u="none" cap="none" strike="noStrike">
              <a:solidFill>
                <a:srgbClr val="0D046A"/>
              </a:solidFill>
              <a:highlight>
                <a:srgbClr val="78CCDE"/>
              </a:highlight>
              <a:latin typeface="Lexend SemiBold"/>
              <a:ea typeface="Lexend SemiBold"/>
              <a:cs typeface="Lexend SemiBold"/>
              <a:sym typeface="Lexend SemiBold"/>
            </a:endParaRPr>
          </a:p>
        </p:txBody>
      </p:sp>
      <p:pic>
        <p:nvPicPr>
          <p:cNvPr id="27" name="Google Shape;27;p8"/>
          <p:cNvPicPr preferRelativeResize="0"/>
          <p:nvPr/>
        </p:nvPicPr>
        <p:blipFill>
          <a:blip r:embed="rId4">
            <a:alphaModFix/>
          </a:blip>
          <a:stretch>
            <a:fillRect/>
          </a:stretch>
        </p:blipFill>
        <p:spPr>
          <a:xfrm>
            <a:off x="3852725" y="968400"/>
            <a:ext cx="1431040" cy="1190150"/>
          </a:xfrm>
          <a:prstGeom prst="rect">
            <a:avLst/>
          </a:prstGeom>
          <a:noFill/>
          <a:ln>
            <a:noFill/>
          </a:ln>
        </p:spPr>
      </p:pic>
      <p:pic>
        <p:nvPicPr>
          <p:cNvPr id="28" name="Google Shape;28;p8" title="spcode-3xjofYAYLCeDIhCI1B4GwW (1).png"/>
          <p:cNvPicPr preferRelativeResize="0"/>
          <p:nvPr/>
        </p:nvPicPr>
        <p:blipFill>
          <a:blip r:embed="rId5">
            <a:alphaModFix/>
          </a:blip>
          <a:stretch>
            <a:fillRect/>
          </a:stretch>
        </p:blipFill>
        <p:spPr>
          <a:xfrm>
            <a:off x="5767225" y="1533725"/>
            <a:ext cx="3026066" cy="756525"/>
          </a:xfrm>
          <a:prstGeom prst="rect">
            <a:avLst/>
          </a:prstGeom>
          <a:noFill/>
          <a:ln>
            <a:noFill/>
          </a:ln>
        </p:spPr>
      </p:pic>
      <p:sp>
        <p:nvSpPr>
          <p:cNvPr id="29" name="Google Shape;29;p8"/>
          <p:cNvSpPr txBox="1"/>
          <p:nvPr/>
        </p:nvSpPr>
        <p:spPr>
          <a:xfrm>
            <a:off x="5691025" y="1164425"/>
            <a:ext cx="31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solidFill>
                  <a:schemeClr val="lt2"/>
                </a:solidFill>
                <a:latin typeface="Lexend"/>
                <a:ea typeface="Lexend"/>
                <a:cs typeface="Lexend"/>
                <a:sym typeface="Lexend"/>
              </a:rPr>
              <a:t>Ascolta ora la nostra playlist esclusiva</a:t>
            </a:r>
            <a:endParaRPr b="1" sz="1200">
              <a:solidFill>
                <a:schemeClr val="lt2"/>
              </a:solidFill>
              <a:latin typeface="Lexend"/>
              <a:ea typeface="Lexend"/>
              <a:cs typeface="Lexend"/>
              <a:sym typeface="Lexend"/>
            </a:endParaRPr>
          </a:p>
        </p:txBody>
      </p:sp>
      <p:pic>
        <p:nvPicPr>
          <p:cNvPr descr="Set a timer for 5 minutes. This 5 minute timer with alarm silently counts down to 00:00 and then alerts you with a gentle alarm sound.&#10;&#10;What Is the 5 Minute Timer?&#10;If you're looking for a timer to help you stay on track with your work, a 5 minute countdown is a great option. You can use it to break up your work time into manageable chunks, and it can also help you avoid getting bogged down with one task for too long.&#10;&#10;How to Set a 5 Minute Timer&#10;There are a few different ways to set a 5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5 Minute Alarm?&#10;This timer is perfect for work or study sessions. It's also great for any activity where you want to be sure to take a break every 5 minutes, such as cooking, laundry, or working out.&#10;&#10;Online Timer - https://timer.onlinealarmkur.com/en/" id="30" name="Google Shape;30;p8" title="5 Minute Timer">
            <a:hlinkClick r:id="rId6"/>
          </p:cNvPr>
          <p:cNvPicPr preferRelativeResize="0"/>
          <p:nvPr/>
        </p:nvPicPr>
        <p:blipFill>
          <a:blip r:embed="rId7">
            <a:alphaModFix/>
          </a:blip>
          <a:stretch>
            <a:fillRect/>
          </a:stretch>
        </p:blipFill>
        <p:spPr>
          <a:xfrm>
            <a:off x="152400" y="1524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1000"/>
                                        <p:tgtEl>
                                          <p:spTgt spid="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cxnSp>
        <p:nvCxnSpPr>
          <p:cNvPr id="96" name="Google Shape;96;p17"/>
          <p:cNvCxnSpPr>
            <a:stCxn id="97" idx="2"/>
          </p:cNvCxnSpPr>
          <p:nvPr/>
        </p:nvCxnSpPr>
        <p:spPr>
          <a:xfrm>
            <a:off x="4572000" y="1319400"/>
            <a:ext cx="14700" cy="1696800"/>
          </a:xfrm>
          <a:prstGeom prst="straightConnector1">
            <a:avLst/>
          </a:prstGeom>
          <a:noFill/>
          <a:ln cap="flat" cmpd="sng" w="28575">
            <a:solidFill>
              <a:schemeClr val="dk2"/>
            </a:solidFill>
            <a:prstDash val="solid"/>
            <a:round/>
            <a:headEnd len="med" w="med" type="none"/>
            <a:tailEnd len="med" w="med" type="none"/>
          </a:ln>
        </p:spPr>
      </p:cxnSp>
      <p:cxnSp>
        <p:nvCxnSpPr>
          <p:cNvPr id="98" name="Google Shape;98;p17"/>
          <p:cNvCxnSpPr/>
          <p:nvPr/>
        </p:nvCxnSpPr>
        <p:spPr>
          <a:xfrm>
            <a:off x="4574300" y="3016200"/>
            <a:ext cx="1489800" cy="1221000"/>
          </a:xfrm>
          <a:prstGeom prst="straightConnector1">
            <a:avLst/>
          </a:prstGeom>
          <a:noFill/>
          <a:ln cap="flat" cmpd="sng" w="28575">
            <a:solidFill>
              <a:schemeClr val="dk2"/>
            </a:solidFill>
            <a:prstDash val="solid"/>
            <a:round/>
            <a:headEnd len="med" w="med" type="none"/>
            <a:tailEnd len="med" w="med" type="none"/>
          </a:ln>
        </p:spPr>
      </p:cxnSp>
      <p:cxnSp>
        <p:nvCxnSpPr>
          <p:cNvPr id="99" name="Google Shape;99;p17"/>
          <p:cNvCxnSpPr/>
          <p:nvPr/>
        </p:nvCxnSpPr>
        <p:spPr>
          <a:xfrm flipH="1">
            <a:off x="3145700" y="3016200"/>
            <a:ext cx="1428600" cy="1221000"/>
          </a:xfrm>
          <a:prstGeom prst="straightConnector1">
            <a:avLst/>
          </a:prstGeom>
          <a:noFill/>
          <a:ln cap="flat" cmpd="sng" w="28575">
            <a:solidFill>
              <a:schemeClr val="dk2"/>
            </a:solidFill>
            <a:prstDash val="solid"/>
            <a:round/>
            <a:headEnd len="med" w="med" type="none"/>
            <a:tailEnd len="med" w="med" type="none"/>
          </a:ln>
        </p:spPr>
      </p:cxnSp>
      <p:sp>
        <p:nvSpPr>
          <p:cNvPr id="100" name="Google Shape;100;p17"/>
          <p:cNvSpPr/>
          <p:nvPr/>
        </p:nvSpPr>
        <p:spPr>
          <a:xfrm>
            <a:off x="3579050" y="1660625"/>
            <a:ext cx="2002800" cy="2198100"/>
          </a:xfrm>
          <a:prstGeom prst="triangle">
            <a:avLst>
              <a:gd fmla="val 50000" name="adj"/>
            </a:avLst>
          </a:prstGeom>
          <a:solidFill>
            <a:srgbClr val="78CCDE">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7"/>
          <p:cNvSpPr txBox="1"/>
          <p:nvPr/>
        </p:nvSpPr>
        <p:spPr>
          <a:xfrm>
            <a:off x="1073350" y="3527900"/>
            <a:ext cx="244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latin typeface="Lexend"/>
                <a:ea typeface="Lexend"/>
                <a:cs typeface="Lexend"/>
                <a:sym typeface="Lexend"/>
              </a:rPr>
              <a:t>Finestre di Contesto Estese</a:t>
            </a:r>
            <a:br>
              <a:rPr b="1" lang="it" sz="1200">
                <a:latin typeface="Lexend"/>
                <a:ea typeface="Lexend"/>
                <a:cs typeface="Lexend"/>
                <a:sym typeface="Lexend"/>
              </a:rPr>
            </a:br>
            <a:r>
              <a:rPr lang="it" sz="1200">
                <a:latin typeface="Lexend"/>
                <a:ea typeface="Lexend"/>
                <a:cs typeface="Lexend"/>
                <a:sym typeface="Lexend"/>
              </a:rPr>
              <a:t>(Large Context Window)</a:t>
            </a:r>
            <a:endParaRPr sz="1200">
              <a:latin typeface="Lexend"/>
              <a:ea typeface="Lexend"/>
              <a:cs typeface="Lexend"/>
              <a:sym typeface="Lexend"/>
            </a:endParaRPr>
          </a:p>
        </p:txBody>
      </p:sp>
      <p:sp>
        <p:nvSpPr>
          <p:cNvPr id="102" name="Google Shape;102;p17"/>
          <p:cNvSpPr txBox="1"/>
          <p:nvPr/>
        </p:nvSpPr>
        <p:spPr>
          <a:xfrm>
            <a:off x="5848550" y="3527900"/>
            <a:ext cx="1764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latin typeface="Lexend"/>
                <a:ea typeface="Lexend"/>
                <a:cs typeface="Lexend"/>
                <a:sym typeface="Lexend"/>
              </a:rPr>
              <a:t>Dal Testo all’Azione </a:t>
            </a:r>
            <a:r>
              <a:rPr lang="it" sz="1200">
                <a:latin typeface="Lexend"/>
                <a:ea typeface="Lexend"/>
                <a:cs typeface="Lexend"/>
                <a:sym typeface="Lexend"/>
              </a:rPr>
              <a:t>(Text-to-Action)</a:t>
            </a:r>
            <a:endParaRPr sz="1200">
              <a:latin typeface="Lexend"/>
              <a:ea typeface="Lexend"/>
              <a:cs typeface="Lexend"/>
              <a:sym typeface="Lexend"/>
            </a:endParaRPr>
          </a:p>
        </p:txBody>
      </p:sp>
      <p:sp>
        <p:nvSpPr>
          <p:cNvPr id="97" name="Google Shape;97;p17"/>
          <p:cNvSpPr txBox="1"/>
          <p:nvPr/>
        </p:nvSpPr>
        <p:spPr>
          <a:xfrm>
            <a:off x="3747600" y="765300"/>
            <a:ext cx="1648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latin typeface="Lexend"/>
                <a:ea typeface="Lexend"/>
                <a:cs typeface="Lexend"/>
                <a:sym typeface="Lexend"/>
              </a:rPr>
              <a:t>Agenti</a:t>
            </a:r>
            <a:br>
              <a:rPr b="1" lang="it" sz="1200">
                <a:latin typeface="Lexend"/>
                <a:ea typeface="Lexend"/>
                <a:cs typeface="Lexend"/>
                <a:sym typeface="Lexend"/>
              </a:rPr>
            </a:br>
            <a:r>
              <a:rPr lang="it" sz="1200">
                <a:latin typeface="Lexend"/>
                <a:ea typeface="Lexend"/>
                <a:cs typeface="Lexend"/>
                <a:sym typeface="Lexend"/>
              </a:rPr>
              <a:t>(AI Agents)</a:t>
            </a:r>
            <a:endParaRPr sz="1200">
              <a:latin typeface="Lexend"/>
              <a:ea typeface="Lexend"/>
              <a:cs typeface="Lexend"/>
              <a:sym typeface="Lexend"/>
            </a:endParaRPr>
          </a:p>
        </p:txBody>
      </p:sp>
      <p:sp>
        <p:nvSpPr>
          <p:cNvPr id="103" name="Google Shape;103;p17"/>
          <p:cNvSpPr txBox="1"/>
          <p:nvPr/>
        </p:nvSpPr>
        <p:spPr>
          <a:xfrm>
            <a:off x="449275" y="229950"/>
            <a:ext cx="6816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Le tre forze che stanno guidando la nuova ondata dell’IA</a:t>
            </a:r>
            <a:endParaRPr sz="1700">
              <a:solidFill>
                <a:srgbClr val="0D046A"/>
              </a:solidFill>
              <a:latin typeface="Lexend Medium"/>
              <a:ea typeface="Lexend Medium"/>
              <a:cs typeface="Lexend Medium"/>
              <a:sym typeface="Lexen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7"/>
          <p:cNvSpPr txBox="1"/>
          <p:nvPr/>
        </p:nvSpPr>
        <p:spPr>
          <a:xfrm>
            <a:off x="449275" y="229950"/>
            <a:ext cx="4408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Un’iterazione per modulo</a:t>
            </a:r>
            <a:endParaRPr sz="1700">
              <a:solidFill>
                <a:srgbClr val="0D046A"/>
              </a:solidFill>
              <a:latin typeface="Lexend Medium"/>
              <a:ea typeface="Lexend Medium"/>
              <a:cs typeface="Lexend Medium"/>
              <a:sym typeface="Lexend Medium"/>
            </a:endParaRPr>
          </a:p>
        </p:txBody>
      </p:sp>
      <p:grpSp>
        <p:nvGrpSpPr>
          <p:cNvPr id="857" name="Google Shape;857;p107"/>
          <p:cNvGrpSpPr/>
          <p:nvPr/>
        </p:nvGrpSpPr>
        <p:grpSpPr>
          <a:xfrm>
            <a:off x="306075" y="1439213"/>
            <a:ext cx="1982575" cy="1723613"/>
            <a:chOff x="568300" y="1969400"/>
            <a:chExt cx="1982575" cy="1723613"/>
          </a:xfrm>
        </p:grpSpPr>
        <p:sp>
          <p:nvSpPr>
            <p:cNvPr id="858" name="Google Shape;858;p107"/>
            <p:cNvSpPr/>
            <p:nvPr/>
          </p:nvSpPr>
          <p:spPr>
            <a:xfrm>
              <a:off x="569975" y="2494513"/>
              <a:ext cx="1980900" cy="3078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Creare il primo MVP</a:t>
              </a:r>
              <a:endParaRPr sz="900">
                <a:solidFill>
                  <a:srgbClr val="FFFFFF"/>
                </a:solidFill>
                <a:latin typeface="Lexend"/>
                <a:ea typeface="Lexend"/>
                <a:cs typeface="Lexend"/>
                <a:sym typeface="Lexend"/>
              </a:endParaRPr>
            </a:p>
          </p:txBody>
        </p:sp>
        <p:sp>
          <p:nvSpPr>
            <p:cNvPr id="859" name="Google Shape;859;p107"/>
            <p:cNvSpPr/>
            <p:nvPr/>
          </p:nvSpPr>
          <p:spPr>
            <a:xfrm>
              <a:off x="568300" y="3385213"/>
              <a:ext cx="1980900" cy="3078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900">
                  <a:solidFill>
                    <a:srgbClr val="FFFFFF"/>
                  </a:solidFill>
                  <a:latin typeface="Lexend"/>
                  <a:ea typeface="Lexend"/>
                  <a:cs typeface="Lexend"/>
                  <a:sym typeface="Lexend"/>
                </a:rPr>
                <a:t>Definizione lavoro di gruppo</a:t>
              </a:r>
              <a:endParaRPr sz="900">
                <a:solidFill>
                  <a:srgbClr val="FFFFFF"/>
                </a:solidFill>
                <a:latin typeface="Lexend"/>
                <a:ea typeface="Lexend"/>
                <a:cs typeface="Lexend"/>
                <a:sym typeface="Lexend"/>
              </a:endParaRPr>
            </a:p>
          </p:txBody>
        </p:sp>
        <p:cxnSp>
          <p:nvCxnSpPr>
            <p:cNvPr id="860" name="Google Shape;860;p107"/>
            <p:cNvCxnSpPr/>
            <p:nvPr/>
          </p:nvCxnSpPr>
          <p:spPr>
            <a:xfrm>
              <a:off x="568300" y="2273363"/>
              <a:ext cx="1980900" cy="0"/>
            </a:xfrm>
            <a:prstGeom prst="straightConnector1">
              <a:avLst/>
            </a:prstGeom>
            <a:noFill/>
            <a:ln cap="flat" cmpd="sng" w="9525">
              <a:solidFill>
                <a:srgbClr val="595959"/>
              </a:solidFill>
              <a:prstDash val="solid"/>
              <a:round/>
              <a:headEnd len="med" w="med" type="none"/>
              <a:tailEnd len="med" w="med" type="none"/>
            </a:ln>
          </p:spPr>
        </p:cxnSp>
        <p:sp>
          <p:nvSpPr>
            <p:cNvPr id="861" name="Google Shape;861;p107"/>
            <p:cNvSpPr txBox="1"/>
            <p:nvPr/>
          </p:nvSpPr>
          <p:spPr>
            <a:xfrm>
              <a:off x="568425" y="1969400"/>
              <a:ext cx="1980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500">
                  <a:solidFill>
                    <a:srgbClr val="78CCDE"/>
                  </a:solidFill>
                  <a:latin typeface="Lexend"/>
                  <a:ea typeface="Lexend"/>
                  <a:cs typeface="Lexend"/>
                  <a:sym typeface="Lexend"/>
                </a:rPr>
                <a:t>1 - Da Idea a MVP</a:t>
              </a:r>
              <a:endParaRPr b="1" sz="1500">
                <a:solidFill>
                  <a:srgbClr val="78CCDE"/>
                </a:solidFill>
                <a:latin typeface="Lexend"/>
                <a:ea typeface="Lexend"/>
                <a:cs typeface="Lexend"/>
                <a:sym typeface="Lexend"/>
              </a:endParaRPr>
            </a:p>
          </p:txBody>
        </p:sp>
      </p:grpSp>
      <p:grpSp>
        <p:nvGrpSpPr>
          <p:cNvPr id="862" name="Google Shape;862;p107"/>
          <p:cNvGrpSpPr/>
          <p:nvPr/>
        </p:nvGrpSpPr>
        <p:grpSpPr>
          <a:xfrm>
            <a:off x="2489700" y="1439213"/>
            <a:ext cx="1981025" cy="415500"/>
            <a:chOff x="568300" y="1969400"/>
            <a:chExt cx="1981025" cy="415500"/>
          </a:xfrm>
        </p:grpSpPr>
        <p:cxnSp>
          <p:nvCxnSpPr>
            <p:cNvPr id="863" name="Google Shape;863;p107"/>
            <p:cNvCxnSpPr/>
            <p:nvPr/>
          </p:nvCxnSpPr>
          <p:spPr>
            <a:xfrm>
              <a:off x="568300" y="2273363"/>
              <a:ext cx="1980900" cy="0"/>
            </a:xfrm>
            <a:prstGeom prst="straightConnector1">
              <a:avLst/>
            </a:prstGeom>
            <a:noFill/>
            <a:ln cap="flat" cmpd="sng" w="9525">
              <a:solidFill>
                <a:srgbClr val="595959"/>
              </a:solidFill>
              <a:prstDash val="solid"/>
              <a:round/>
              <a:headEnd len="med" w="med" type="none"/>
              <a:tailEnd len="med" w="med" type="none"/>
            </a:ln>
          </p:spPr>
        </p:cxnSp>
        <p:sp>
          <p:nvSpPr>
            <p:cNvPr id="864" name="Google Shape;864;p107"/>
            <p:cNvSpPr txBox="1"/>
            <p:nvPr/>
          </p:nvSpPr>
          <p:spPr>
            <a:xfrm>
              <a:off x="568425" y="1969400"/>
              <a:ext cx="1980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500">
                  <a:solidFill>
                    <a:srgbClr val="595959"/>
                  </a:solidFill>
                  <a:latin typeface="Lexend"/>
                  <a:ea typeface="Lexend"/>
                  <a:cs typeface="Lexend"/>
                  <a:sym typeface="Lexend"/>
                </a:rPr>
                <a:t>2 - Backend</a:t>
              </a:r>
              <a:endParaRPr b="1" sz="1500">
                <a:solidFill>
                  <a:srgbClr val="595959"/>
                </a:solidFill>
                <a:latin typeface="Lexend"/>
                <a:ea typeface="Lexend"/>
                <a:cs typeface="Lexend"/>
                <a:sym typeface="Lexend"/>
              </a:endParaRPr>
            </a:p>
          </p:txBody>
        </p:sp>
      </p:grpSp>
      <p:sp>
        <p:nvSpPr>
          <p:cNvPr id="865" name="Google Shape;865;p107"/>
          <p:cNvSpPr/>
          <p:nvPr/>
        </p:nvSpPr>
        <p:spPr>
          <a:xfrm>
            <a:off x="306200" y="2415100"/>
            <a:ext cx="1980900" cy="3078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Deep-dive Lovable.dev</a:t>
            </a:r>
            <a:endParaRPr sz="900">
              <a:solidFill>
                <a:srgbClr val="FFFFFF"/>
              </a:solidFill>
              <a:latin typeface="Lexend"/>
              <a:ea typeface="Lexend"/>
              <a:cs typeface="Lexend"/>
              <a:sym typeface="Lexend"/>
            </a:endParaRPr>
          </a:p>
        </p:txBody>
      </p:sp>
      <p:pic>
        <p:nvPicPr>
          <p:cNvPr id="866" name="Google Shape;866;p107"/>
          <p:cNvPicPr preferRelativeResize="0"/>
          <p:nvPr/>
        </p:nvPicPr>
        <p:blipFill>
          <a:blip r:embed="rId3">
            <a:alphaModFix/>
          </a:blip>
          <a:stretch>
            <a:fillRect/>
          </a:stretch>
        </p:blipFill>
        <p:spPr>
          <a:xfrm>
            <a:off x="647888" y="3459951"/>
            <a:ext cx="1297525" cy="259500"/>
          </a:xfrm>
          <a:prstGeom prst="rect">
            <a:avLst/>
          </a:prstGeom>
          <a:noFill/>
          <a:ln>
            <a:noFill/>
          </a:ln>
        </p:spPr>
      </p:pic>
      <p:grpSp>
        <p:nvGrpSpPr>
          <p:cNvPr id="867" name="Google Shape;867;p107"/>
          <p:cNvGrpSpPr/>
          <p:nvPr/>
        </p:nvGrpSpPr>
        <p:grpSpPr>
          <a:xfrm>
            <a:off x="4673325" y="1437063"/>
            <a:ext cx="1981025" cy="400200"/>
            <a:chOff x="568300" y="1969400"/>
            <a:chExt cx="1981025" cy="400200"/>
          </a:xfrm>
        </p:grpSpPr>
        <p:cxnSp>
          <p:nvCxnSpPr>
            <p:cNvPr id="868" name="Google Shape;868;p107"/>
            <p:cNvCxnSpPr/>
            <p:nvPr/>
          </p:nvCxnSpPr>
          <p:spPr>
            <a:xfrm>
              <a:off x="568300" y="2273363"/>
              <a:ext cx="1980900" cy="0"/>
            </a:xfrm>
            <a:prstGeom prst="straightConnector1">
              <a:avLst/>
            </a:prstGeom>
            <a:noFill/>
            <a:ln cap="flat" cmpd="sng" w="9525">
              <a:solidFill>
                <a:srgbClr val="595959"/>
              </a:solidFill>
              <a:prstDash val="solid"/>
              <a:round/>
              <a:headEnd len="med" w="med" type="none"/>
              <a:tailEnd len="med" w="med" type="none"/>
            </a:ln>
          </p:spPr>
        </p:cxnSp>
        <p:sp>
          <p:nvSpPr>
            <p:cNvPr id="869" name="Google Shape;869;p107"/>
            <p:cNvSpPr txBox="1"/>
            <p:nvPr/>
          </p:nvSpPr>
          <p:spPr>
            <a:xfrm>
              <a:off x="568425" y="19694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1B1464"/>
                  </a:solidFill>
                  <a:latin typeface="Lexend"/>
                  <a:ea typeface="Lexend"/>
                  <a:cs typeface="Lexend"/>
                  <a:sym typeface="Lexend"/>
                </a:rPr>
                <a:t>3 - API Integration</a:t>
              </a:r>
              <a:endParaRPr b="1">
                <a:solidFill>
                  <a:srgbClr val="1B1464"/>
                </a:solidFill>
                <a:latin typeface="Lexend"/>
                <a:ea typeface="Lexend"/>
                <a:cs typeface="Lexend"/>
                <a:sym typeface="Lexend"/>
              </a:endParaRPr>
            </a:p>
          </p:txBody>
        </p:sp>
      </p:grpSp>
      <p:grpSp>
        <p:nvGrpSpPr>
          <p:cNvPr id="870" name="Google Shape;870;p107"/>
          <p:cNvGrpSpPr/>
          <p:nvPr/>
        </p:nvGrpSpPr>
        <p:grpSpPr>
          <a:xfrm>
            <a:off x="6856950" y="1439213"/>
            <a:ext cx="1981025" cy="400200"/>
            <a:chOff x="568300" y="1969400"/>
            <a:chExt cx="1981025" cy="400200"/>
          </a:xfrm>
        </p:grpSpPr>
        <p:cxnSp>
          <p:nvCxnSpPr>
            <p:cNvPr id="871" name="Google Shape;871;p107"/>
            <p:cNvCxnSpPr/>
            <p:nvPr/>
          </p:nvCxnSpPr>
          <p:spPr>
            <a:xfrm>
              <a:off x="568300" y="2273363"/>
              <a:ext cx="1980900" cy="0"/>
            </a:xfrm>
            <a:prstGeom prst="straightConnector1">
              <a:avLst/>
            </a:prstGeom>
            <a:noFill/>
            <a:ln cap="flat" cmpd="sng" w="9525">
              <a:solidFill>
                <a:srgbClr val="595959"/>
              </a:solidFill>
              <a:prstDash val="solid"/>
              <a:round/>
              <a:headEnd len="med" w="med" type="none"/>
              <a:tailEnd len="med" w="med" type="none"/>
            </a:ln>
          </p:spPr>
        </p:cxnSp>
        <p:sp>
          <p:nvSpPr>
            <p:cNvPr id="872" name="Google Shape;872;p107"/>
            <p:cNvSpPr txBox="1"/>
            <p:nvPr/>
          </p:nvSpPr>
          <p:spPr>
            <a:xfrm>
              <a:off x="568425" y="19694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393939"/>
                  </a:solidFill>
                  <a:latin typeface="Lexend"/>
                  <a:ea typeface="Lexend"/>
                  <a:cs typeface="Lexend"/>
                  <a:sym typeface="Lexend"/>
                </a:rPr>
                <a:t>4 - AI &amp; Analytics</a:t>
              </a:r>
              <a:endParaRPr b="1">
                <a:solidFill>
                  <a:srgbClr val="393939"/>
                </a:solidFill>
                <a:latin typeface="Lexend"/>
                <a:ea typeface="Lexend"/>
                <a:cs typeface="Lexend"/>
                <a:sym typeface="Lexend"/>
              </a:endParaRPr>
            </a:p>
          </p:txBody>
        </p:sp>
      </p:grpSp>
      <p:sp>
        <p:nvSpPr>
          <p:cNvPr id="873" name="Google Shape;873;p107"/>
          <p:cNvSpPr/>
          <p:nvPr/>
        </p:nvSpPr>
        <p:spPr>
          <a:xfrm>
            <a:off x="2490525" y="1967525"/>
            <a:ext cx="1980900" cy="307800"/>
          </a:xfrm>
          <a:prstGeom prst="round2DiagRect">
            <a:avLst>
              <a:gd fmla="val 16667" name="adj1"/>
              <a:gd fmla="val 0" name="adj2"/>
            </a:avLst>
          </a:prstGeom>
          <a:solidFill>
            <a:srgbClr val="5959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Integrare sistema di autenticazione e basi di dati</a:t>
            </a:r>
            <a:endParaRPr sz="900">
              <a:solidFill>
                <a:srgbClr val="FFFFFF"/>
              </a:solidFill>
              <a:latin typeface="Lexend"/>
              <a:ea typeface="Lexend"/>
              <a:cs typeface="Lexend"/>
              <a:sym typeface="Lexend"/>
            </a:endParaRPr>
          </a:p>
        </p:txBody>
      </p:sp>
      <p:sp>
        <p:nvSpPr>
          <p:cNvPr id="874" name="Google Shape;874;p107"/>
          <p:cNvSpPr/>
          <p:nvPr/>
        </p:nvSpPr>
        <p:spPr>
          <a:xfrm>
            <a:off x="2489763" y="2415100"/>
            <a:ext cx="1980900" cy="307800"/>
          </a:xfrm>
          <a:prstGeom prst="round2DiagRect">
            <a:avLst>
              <a:gd fmla="val 16667" name="adj1"/>
              <a:gd fmla="val 0" name="adj2"/>
            </a:avLst>
          </a:prstGeom>
          <a:solidFill>
            <a:srgbClr val="5959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Deep-dive Supabase</a:t>
            </a:r>
            <a:endParaRPr sz="900">
              <a:solidFill>
                <a:srgbClr val="FFFFFF"/>
              </a:solidFill>
              <a:latin typeface="Lexend"/>
              <a:ea typeface="Lexend"/>
              <a:cs typeface="Lexend"/>
              <a:sym typeface="Lexend"/>
            </a:endParaRPr>
          </a:p>
        </p:txBody>
      </p:sp>
      <p:pic>
        <p:nvPicPr>
          <p:cNvPr id="875" name="Google Shape;875;p107"/>
          <p:cNvPicPr preferRelativeResize="0"/>
          <p:nvPr/>
        </p:nvPicPr>
        <p:blipFill>
          <a:blip r:embed="rId4">
            <a:alphaModFix/>
          </a:blip>
          <a:stretch>
            <a:fillRect/>
          </a:stretch>
        </p:blipFill>
        <p:spPr>
          <a:xfrm>
            <a:off x="2683038" y="3435797"/>
            <a:ext cx="1595858" cy="307800"/>
          </a:xfrm>
          <a:prstGeom prst="rect">
            <a:avLst/>
          </a:prstGeom>
          <a:noFill/>
          <a:ln>
            <a:noFill/>
          </a:ln>
        </p:spPr>
      </p:pic>
      <p:pic>
        <p:nvPicPr>
          <p:cNvPr id="876" name="Google Shape;876;p107"/>
          <p:cNvPicPr preferRelativeResize="0"/>
          <p:nvPr/>
        </p:nvPicPr>
        <p:blipFill>
          <a:blip r:embed="rId5">
            <a:alphaModFix/>
          </a:blip>
          <a:stretch>
            <a:fillRect/>
          </a:stretch>
        </p:blipFill>
        <p:spPr>
          <a:xfrm>
            <a:off x="7049537" y="4079250"/>
            <a:ext cx="1595850" cy="279346"/>
          </a:xfrm>
          <a:prstGeom prst="rect">
            <a:avLst/>
          </a:prstGeom>
          <a:noFill/>
          <a:ln>
            <a:noFill/>
          </a:ln>
        </p:spPr>
      </p:pic>
      <p:sp>
        <p:nvSpPr>
          <p:cNvPr id="877" name="Google Shape;877;p107"/>
          <p:cNvSpPr/>
          <p:nvPr/>
        </p:nvSpPr>
        <p:spPr>
          <a:xfrm>
            <a:off x="4673738" y="1967525"/>
            <a:ext cx="1980900" cy="307800"/>
          </a:xfrm>
          <a:prstGeom prst="round2DiagRect">
            <a:avLst>
              <a:gd fmla="val 16667" name="adj1"/>
              <a:gd fmla="val 0" name="adj2"/>
            </a:avLst>
          </a:prstGeom>
          <a:solidFill>
            <a:srgbClr val="1B14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Deep-dive su APIs</a:t>
            </a:r>
            <a:endParaRPr sz="900">
              <a:solidFill>
                <a:srgbClr val="FFFFFF"/>
              </a:solidFill>
              <a:latin typeface="Lexend"/>
              <a:ea typeface="Lexend"/>
              <a:cs typeface="Lexend"/>
              <a:sym typeface="Lexend"/>
            </a:endParaRPr>
          </a:p>
        </p:txBody>
      </p:sp>
      <p:sp>
        <p:nvSpPr>
          <p:cNvPr id="878" name="Google Shape;878;p107"/>
          <p:cNvSpPr/>
          <p:nvPr/>
        </p:nvSpPr>
        <p:spPr>
          <a:xfrm>
            <a:off x="4673350" y="2415100"/>
            <a:ext cx="1980900" cy="307800"/>
          </a:xfrm>
          <a:prstGeom prst="round2DiagRect">
            <a:avLst>
              <a:gd fmla="val 16667" name="adj1"/>
              <a:gd fmla="val 0" name="adj2"/>
            </a:avLst>
          </a:prstGeom>
          <a:solidFill>
            <a:srgbClr val="1B14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Integrare delle API al MVP</a:t>
            </a:r>
            <a:endParaRPr sz="900">
              <a:solidFill>
                <a:srgbClr val="FFFFFF"/>
              </a:solidFill>
              <a:latin typeface="Lexend"/>
              <a:ea typeface="Lexend"/>
              <a:cs typeface="Lexend"/>
              <a:sym typeface="Lexend"/>
            </a:endParaRPr>
          </a:p>
        </p:txBody>
      </p:sp>
      <p:pic>
        <p:nvPicPr>
          <p:cNvPr id="879" name="Google Shape;879;p107"/>
          <p:cNvPicPr preferRelativeResize="0"/>
          <p:nvPr/>
        </p:nvPicPr>
        <p:blipFill>
          <a:blip r:embed="rId6">
            <a:alphaModFix/>
          </a:blip>
          <a:stretch>
            <a:fillRect/>
          </a:stretch>
        </p:blipFill>
        <p:spPr>
          <a:xfrm>
            <a:off x="4865866" y="3347538"/>
            <a:ext cx="1595849" cy="484325"/>
          </a:xfrm>
          <a:prstGeom prst="rect">
            <a:avLst/>
          </a:prstGeom>
          <a:noFill/>
          <a:ln>
            <a:noFill/>
          </a:ln>
        </p:spPr>
      </p:pic>
      <p:sp>
        <p:nvSpPr>
          <p:cNvPr id="880" name="Google Shape;880;p107"/>
          <p:cNvSpPr/>
          <p:nvPr/>
        </p:nvSpPr>
        <p:spPr>
          <a:xfrm>
            <a:off x="6856963" y="1967525"/>
            <a:ext cx="1980900" cy="307800"/>
          </a:xfrm>
          <a:prstGeom prst="round2DiagRect">
            <a:avLst>
              <a:gd fmla="val 16667" name="adj1"/>
              <a:gd fmla="val 0" name="adj2"/>
            </a:avLst>
          </a:prstGeom>
          <a:solidFill>
            <a:srgbClr val="3939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Integrare modelli AI al MVP</a:t>
            </a:r>
            <a:endParaRPr sz="900">
              <a:solidFill>
                <a:srgbClr val="FFFFFF"/>
              </a:solidFill>
              <a:latin typeface="Lexend"/>
              <a:ea typeface="Lexend"/>
              <a:cs typeface="Lexend"/>
              <a:sym typeface="Lexend"/>
            </a:endParaRPr>
          </a:p>
        </p:txBody>
      </p:sp>
      <p:sp>
        <p:nvSpPr>
          <p:cNvPr id="881" name="Google Shape;881;p107"/>
          <p:cNvSpPr/>
          <p:nvPr/>
        </p:nvSpPr>
        <p:spPr>
          <a:xfrm>
            <a:off x="6856913" y="2415100"/>
            <a:ext cx="1980900" cy="307800"/>
          </a:xfrm>
          <a:prstGeom prst="round2DiagRect">
            <a:avLst>
              <a:gd fmla="val 16667" name="adj1"/>
              <a:gd fmla="val 0" name="adj2"/>
            </a:avLst>
          </a:prstGeom>
          <a:solidFill>
            <a:srgbClr val="3939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Analytics with Posthog</a:t>
            </a:r>
            <a:endParaRPr sz="900">
              <a:solidFill>
                <a:srgbClr val="FFFFFF"/>
              </a:solidFill>
              <a:latin typeface="Lexend"/>
              <a:ea typeface="Lexend"/>
              <a:cs typeface="Lexend"/>
              <a:sym typeface="Lexend"/>
            </a:endParaRPr>
          </a:p>
        </p:txBody>
      </p:sp>
      <p:sp>
        <p:nvSpPr>
          <p:cNvPr id="882" name="Google Shape;882;p107"/>
          <p:cNvSpPr/>
          <p:nvPr/>
        </p:nvSpPr>
        <p:spPr>
          <a:xfrm>
            <a:off x="6857000" y="2855025"/>
            <a:ext cx="1980900" cy="307800"/>
          </a:xfrm>
          <a:prstGeom prst="round2DiagRect">
            <a:avLst>
              <a:gd fmla="val 16667" name="adj1"/>
              <a:gd fmla="val 0" name="adj2"/>
            </a:avLst>
          </a:prstGeom>
          <a:solidFill>
            <a:srgbClr val="3939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Demo Day !</a:t>
            </a:r>
            <a:endParaRPr sz="900">
              <a:solidFill>
                <a:srgbClr val="FFFFFF"/>
              </a:solidFill>
              <a:latin typeface="Lexend"/>
              <a:ea typeface="Lexend"/>
              <a:cs typeface="Lexend"/>
              <a:sym typeface="Lexend"/>
            </a:endParaRPr>
          </a:p>
        </p:txBody>
      </p:sp>
      <p:pic>
        <p:nvPicPr>
          <p:cNvPr id="883" name="Google Shape;883;p107"/>
          <p:cNvPicPr preferRelativeResize="0"/>
          <p:nvPr/>
        </p:nvPicPr>
        <p:blipFill>
          <a:blip r:embed="rId7">
            <a:alphaModFix/>
          </a:blip>
          <a:stretch>
            <a:fillRect/>
          </a:stretch>
        </p:blipFill>
        <p:spPr>
          <a:xfrm>
            <a:off x="6857000" y="3390975"/>
            <a:ext cx="1980901" cy="52659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108"/>
          <p:cNvPicPr preferRelativeResize="0"/>
          <p:nvPr/>
        </p:nvPicPr>
        <p:blipFill>
          <a:blip r:embed="rId3">
            <a:alphaModFix/>
          </a:blip>
          <a:stretch>
            <a:fillRect/>
          </a:stretch>
        </p:blipFill>
        <p:spPr>
          <a:xfrm>
            <a:off x="7259786" y="3588674"/>
            <a:ext cx="1173600" cy="677400"/>
          </a:xfrm>
          <a:prstGeom prst="roundRect">
            <a:avLst>
              <a:gd fmla="val 16667" name="adj"/>
            </a:avLst>
          </a:prstGeom>
          <a:noFill/>
          <a:ln cap="flat" cmpd="sng" w="9525">
            <a:solidFill>
              <a:srgbClr val="595959"/>
            </a:solidFill>
            <a:prstDash val="solid"/>
            <a:round/>
            <a:headEnd len="sm" w="sm" type="none"/>
            <a:tailEnd len="sm" w="sm" type="none"/>
          </a:ln>
        </p:spPr>
      </p:pic>
      <p:sp>
        <p:nvSpPr>
          <p:cNvPr id="889" name="Google Shape;889;p108"/>
          <p:cNvSpPr txBox="1"/>
          <p:nvPr/>
        </p:nvSpPr>
        <p:spPr>
          <a:xfrm>
            <a:off x="449275" y="229950"/>
            <a:ext cx="4408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Un’iterazione per modulo</a:t>
            </a:r>
            <a:endParaRPr sz="1700">
              <a:solidFill>
                <a:srgbClr val="0D046A"/>
              </a:solidFill>
              <a:latin typeface="Lexend Medium"/>
              <a:ea typeface="Lexend Medium"/>
              <a:cs typeface="Lexend Medium"/>
              <a:sym typeface="Lexend Medium"/>
            </a:endParaRPr>
          </a:p>
        </p:txBody>
      </p:sp>
      <p:sp>
        <p:nvSpPr>
          <p:cNvPr id="890" name="Google Shape;890;p108"/>
          <p:cNvSpPr/>
          <p:nvPr/>
        </p:nvSpPr>
        <p:spPr>
          <a:xfrm>
            <a:off x="2489716" y="1610122"/>
            <a:ext cx="1980900" cy="903900"/>
          </a:xfrm>
          <a:prstGeom prst="round2DiagRect">
            <a:avLst>
              <a:gd fmla="val 16667" name="adj1"/>
              <a:gd fmla="val 0" name="adj2"/>
            </a:avLst>
          </a:prstGeom>
          <a:solidFill>
            <a:srgbClr val="5959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FFFFFF"/>
                </a:solidFill>
                <a:latin typeface="Lexend"/>
                <a:ea typeface="Lexend"/>
                <a:cs typeface="Lexend"/>
                <a:sym typeface="Lexend"/>
              </a:rPr>
              <a:t>Back-End, Database e Analytics</a:t>
            </a:r>
            <a:endParaRPr>
              <a:solidFill>
                <a:srgbClr val="FFFFFF"/>
              </a:solidFill>
              <a:latin typeface="Lexend"/>
              <a:ea typeface="Lexend"/>
              <a:cs typeface="Lexend"/>
              <a:sym typeface="Lexend"/>
            </a:endParaRPr>
          </a:p>
        </p:txBody>
      </p:sp>
      <p:sp>
        <p:nvSpPr>
          <p:cNvPr id="891" name="Google Shape;891;p108"/>
          <p:cNvSpPr/>
          <p:nvPr/>
        </p:nvSpPr>
        <p:spPr>
          <a:xfrm>
            <a:off x="4672931" y="1610122"/>
            <a:ext cx="1980900" cy="903900"/>
          </a:xfrm>
          <a:prstGeom prst="round2DiagRect">
            <a:avLst>
              <a:gd fmla="val 16667" name="adj1"/>
              <a:gd fmla="val 0" name="adj2"/>
            </a:avLst>
          </a:prstGeom>
          <a:solidFill>
            <a:srgbClr val="1B14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FFFFFF"/>
                </a:solidFill>
                <a:latin typeface="Lexend"/>
                <a:ea typeface="Lexend"/>
                <a:cs typeface="Lexend"/>
                <a:sym typeface="Lexend"/>
              </a:rPr>
              <a:t>APIs</a:t>
            </a:r>
            <a:endParaRPr>
              <a:solidFill>
                <a:srgbClr val="FFFFFF"/>
              </a:solidFill>
              <a:latin typeface="Lexend"/>
              <a:ea typeface="Lexend"/>
              <a:cs typeface="Lexend"/>
              <a:sym typeface="Lexend"/>
            </a:endParaRPr>
          </a:p>
        </p:txBody>
      </p:sp>
      <p:sp>
        <p:nvSpPr>
          <p:cNvPr id="892" name="Google Shape;892;p108"/>
          <p:cNvSpPr/>
          <p:nvPr/>
        </p:nvSpPr>
        <p:spPr>
          <a:xfrm>
            <a:off x="6856160" y="1610122"/>
            <a:ext cx="1980900" cy="903900"/>
          </a:xfrm>
          <a:prstGeom prst="round2DiagRect">
            <a:avLst>
              <a:gd fmla="val 16667" name="adj1"/>
              <a:gd fmla="val 0" name="adj2"/>
            </a:avLst>
          </a:prstGeom>
          <a:solidFill>
            <a:srgbClr val="3939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FFFFFF"/>
                </a:solidFill>
                <a:latin typeface="Lexend"/>
                <a:ea typeface="Lexend"/>
                <a:cs typeface="Lexend"/>
                <a:sym typeface="Lexend"/>
              </a:rPr>
              <a:t>AI</a:t>
            </a:r>
            <a:endParaRPr>
              <a:solidFill>
                <a:srgbClr val="FFFFFF"/>
              </a:solidFill>
              <a:latin typeface="Lexend"/>
              <a:ea typeface="Lexend"/>
              <a:cs typeface="Lexend"/>
              <a:sym typeface="Lexend"/>
            </a:endParaRPr>
          </a:p>
        </p:txBody>
      </p:sp>
      <p:sp>
        <p:nvSpPr>
          <p:cNvPr id="893" name="Google Shape;893;p108"/>
          <p:cNvSpPr/>
          <p:nvPr/>
        </p:nvSpPr>
        <p:spPr>
          <a:xfrm>
            <a:off x="306938" y="1600725"/>
            <a:ext cx="1980900" cy="9039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FFFFFF"/>
                </a:solidFill>
                <a:latin typeface="Lexend"/>
                <a:ea typeface="Lexend"/>
                <a:cs typeface="Lexend"/>
                <a:sym typeface="Lexend"/>
              </a:rPr>
              <a:t>Front-End</a:t>
            </a:r>
            <a:endParaRPr>
              <a:solidFill>
                <a:srgbClr val="FFFFFF"/>
              </a:solidFill>
              <a:latin typeface="Lexend"/>
              <a:ea typeface="Lexend"/>
              <a:cs typeface="Lexend"/>
              <a:sym typeface="Lexend"/>
            </a:endParaRPr>
          </a:p>
        </p:txBody>
      </p:sp>
      <p:cxnSp>
        <p:nvCxnSpPr>
          <p:cNvPr id="894" name="Google Shape;894;p108"/>
          <p:cNvCxnSpPr/>
          <p:nvPr/>
        </p:nvCxnSpPr>
        <p:spPr>
          <a:xfrm>
            <a:off x="306075" y="1514575"/>
            <a:ext cx="1980900" cy="0"/>
          </a:xfrm>
          <a:prstGeom prst="straightConnector1">
            <a:avLst/>
          </a:prstGeom>
          <a:noFill/>
          <a:ln cap="flat" cmpd="sng" w="9525">
            <a:solidFill>
              <a:srgbClr val="595959"/>
            </a:solidFill>
            <a:prstDash val="solid"/>
            <a:round/>
            <a:headEnd len="med" w="med" type="none"/>
            <a:tailEnd len="med" w="med" type="none"/>
          </a:ln>
        </p:spPr>
      </p:cxnSp>
      <p:sp>
        <p:nvSpPr>
          <p:cNvPr id="895" name="Google Shape;895;p108"/>
          <p:cNvSpPr txBox="1"/>
          <p:nvPr/>
        </p:nvSpPr>
        <p:spPr>
          <a:xfrm>
            <a:off x="306200" y="982013"/>
            <a:ext cx="1980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700">
                <a:solidFill>
                  <a:srgbClr val="78CCDE"/>
                </a:solidFill>
                <a:latin typeface="Lexend"/>
                <a:ea typeface="Lexend"/>
                <a:cs typeface="Lexend"/>
                <a:sym typeface="Lexend"/>
              </a:rPr>
              <a:t>Modulo 1</a:t>
            </a:r>
            <a:endParaRPr b="1" sz="2300">
              <a:solidFill>
                <a:srgbClr val="78CCDE"/>
              </a:solidFill>
              <a:latin typeface="Lexend"/>
              <a:ea typeface="Lexend"/>
              <a:cs typeface="Lexend"/>
              <a:sym typeface="Lexend"/>
            </a:endParaRPr>
          </a:p>
        </p:txBody>
      </p:sp>
      <p:cxnSp>
        <p:nvCxnSpPr>
          <p:cNvPr id="896" name="Google Shape;896;p108"/>
          <p:cNvCxnSpPr/>
          <p:nvPr/>
        </p:nvCxnSpPr>
        <p:spPr>
          <a:xfrm>
            <a:off x="2489700" y="1514575"/>
            <a:ext cx="1980900" cy="0"/>
          </a:xfrm>
          <a:prstGeom prst="straightConnector1">
            <a:avLst/>
          </a:prstGeom>
          <a:noFill/>
          <a:ln cap="flat" cmpd="sng" w="9525">
            <a:solidFill>
              <a:srgbClr val="595959"/>
            </a:solidFill>
            <a:prstDash val="solid"/>
            <a:round/>
            <a:headEnd len="med" w="med" type="none"/>
            <a:tailEnd len="med" w="med" type="none"/>
          </a:ln>
        </p:spPr>
      </p:cxnSp>
      <p:sp>
        <p:nvSpPr>
          <p:cNvPr id="897" name="Google Shape;897;p108"/>
          <p:cNvSpPr txBox="1"/>
          <p:nvPr/>
        </p:nvSpPr>
        <p:spPr>
          <a:xfrm>
            <a:off x="2489825" y="982013"/>
            <a:ext cx="1980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700">
                <a:solidFill>
                  <a:srgbClr val="595959"/>
                </a:solidFill>
                <a:latin typeface="Lexend"/>
                <a:ea typeface="Lexend"/>
                <a:cs typeface="Lexend"/>
                <a:sym typeface="Lexend"/>
              </a:rPr>
              <a:t>Modulo 2</a:t>
            </a:r>
            <a:endParaRPr b="1" sz="2300">
              <a:solidFill>
                <a:srgbClr val="595959"/>
              </a:solidFill>
              <a:latin typeface="Lexend"/>
              <a:ea typeface="Lexend"/>
              <a:cs typeface="Lexend"/>
              <a:sym typeface="Lexend"/>
            </a:endParaRPr>
          </a:p>
        </p:txBody>
      </p:sp>
      <p:cxnSp>
        <p:nvCxnSpPr>
          <p:cNvPr id="898" name="Google Shape;898;p108"/>
          <p:cNvCxnSpPr/>
          <p:nvPr/>
        </p:nvCxnSpPr>
        <p:spPr>
          <a:xfrm>
            <a:off x="4673325" y="1512425"/>
            <a:ext cx="1980900" cy="0"/>
          </a:xfrm>
          <a:prstGeom prst="straightConnector1">
            <a:avLst/>
          </a:prstGeom>
          <a:noFill/>
          <a:ln cap="flat" cmpd="sng" w="9525">
            <a:solidFill>
              <a:srgbClr val="595959"/>
            </a:solidFill>
            <a:prstDash val="solid"/>
            <a:round/>
            <a:headEnd len="med" w="med" type="none"/>
            <a:tailEnd len="med" w="med" type="none"/>
          </a:ln>
        </p:spPr>
      </p:cxnSp>
      <p:sp>
        <p:nvSpPr>
          <p:cNvPr id="899" name="Google Shape;899;p108"/>
          <p:cNvSpPr txBox="1"/>
          <p:nvPr/>
        </p:nvSpPr>
        <p:spPr>
          <a:xfrm>
            <a:off x="4673450" y="979863"/>
            <a:ext cx="1980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700">
                <a:solidFill>
                  <a:srgbClr val="1B1464"/>
                </a:solidFill>
                <a:latin typeface="Lexend"/>
                <a:ea typeface="Lexend"/>
                <a:cs typeface="Lexend"/>
                <a:sym typeface="Lexend"/>
              </a:rPr>
              <a:t>Modulo 3</a:t>
            </a:r>
            <a:endParaRPr b="1" sz="2300">
              <a:solidFill>
                <a:srgbClr val="1B1464"/>
              </a:solidFill>
              <a:latin typeface="Lexend"/>
              <a:ea typeface="Lexend"/>
              <a:cs typeface="Lexend"/>
              <a:sym typeface="Lexend"/>
            </a:endParaRPr>
          </a:p>
        </p:txBody>
      </p:sp>
      <p:cxnSp>
        <p:nvCxnSpPr>
          <p:cNvPr id="900" name="Google Shape;900;p108"/>
          <p:cNvCxnSpPr/>
          <p:nvPr/>
        </p:nvCxnSpPr>
        <p:spPr>
          <a:xfrm>
            <a:off x="6856950" y="1514575"/>
            <a:ext cx="1980900" cy="0"/>
          </a:xfrm>
          <a:prstGeom prst="straightConnector1">
            <a:avLst/>
          </a:prstGeom>
          <a:noFill/>
          <a:ln cap="flat" cmpd="sng" w="9525">
            <a:solidFill>
              <a:srgbClr val="595959"/>
            </a:solidFill>
            <a:prstDash val="solid"/>
            <a:round/>
            <a:headEnd len="med" w="med" type="none"/>
            <a:tailEnd len="med" w="med" type="none"/>
          </a:ln>
        </p:spPr>
      </p:cxnSp>
      <p:sp>
        <p:nvSpPr>
          <p:cNvPr id="901" name="Google Shape;901;p108"/>
          <p:cNvSpPr txBox="1"/>
          <p:nvPr/>
        </p:nvSpPr>
        <p:spPr>
          <a:xfrm>
            <a:off x="6857075" y="982013"/>
            <a:ext cx="1980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700">
                <a:solidFill>
                  <a:srgbClr val="393939"/>
                </a:solidFill>
                <a:latin typeface="Lexend"/>
                <a:ea typeface="Lexend"/>
                <a:cs typeface="Lexend"/>
                <a:sym typeface="Lexend"/>
              </a:rPr>
              <a:t>Modulo 4</a:t>
            </a:r>
            <a:endParaRPr b="1" sz="2300">
              <a:solidFill>
                <a:srgbClr val="393939"/>
              </a:solidFill>
              <a:latin typeface="Lexend"/>
              <a:ea typeface="Lexend"/>
              <a:cs typeface="Lexend"/>
              <a:sym typeface="Lexend"/>
            </a:endParaRPr>
          </a:p>
        </p:txBody>
      </p:sp>
      <p:sp>
        <p:nvSpPr>
          <p:cNvPr id="902" name="Google Shape;902;p108"/>
          <p:cNvSpPr/>
          <p:nvPr/>
        </p:nvSpPr>
        <p:spPr>
          <a:xfrm>
            <a:off x="305925" y="3006400"/>
            <a:ext cx="1980900" cy="446400"/>
          </a:xfrm>
          <a:prstGeom prst="round2DiagRect">
            <a:avLst>
              <a:gd fmla="val 50000" name="adj1"/>
              <a:gd fmla="val 50000" name="adj2"/>
            </a:avLst>
          </a:prstGeom>
          <a:solidFill>
            <a:schemeClr val="lt1"/>
          </a:solidFill>
          <a:ln cap="flat" cmpd="sng" w="9525">
            <a:solidFill>
              <a:srgbClr val="A14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A14ECF"/>
                </a:solidFill>
                <a:latin typeface="Lexend"/>
                <a:ea typeface="Lexend"/>
                <a:cs typeface="Lexend"/>
                <a:sym typeface="Lexend"/>
              </a:rPr>
              <a:t>Demo #1</a:t>
            </a:r>
            <a:endParaRPr>
              <a:solidFill>
                <a:srgbClr val="A14ECF"/>
              </a:solidFill>
              <a:latin typeface="Lexend"/>
              <a:ea typeface="Lexend"/>
              <a:cs typeface="Lexend"/>
              <a:sym typeface="Lexend"/>
            </a:endParaRPr>
          </a:p>
        </p:txBody>
      </p:sp>
      <p:sp>
        <p:nvSpPr>
          <p:cNvPr id="903" name="Google Shape;903;p108"/>
          <p:cNvSpPr/>
          <p:nvPr/>
        </p:nvSpPr>
        <p:spPr>
          <a:xfrm>
            <a:off x="2489675" y="3006400"/>
            <a:ext cx="1980900" cy="446400"/>
          </a:xfrm>
          <a:prstGeom prst="round2DiagRect">
            <a:avLst>
              <a:gd fmla="val 50000" name="adj1"/>
              <a:gd fmla="val 50000" name="adj2"/>
            </a:avLst>
          </a:prstGeom>
          <a:solidFill>
            <a:schemeClr val="lt1"/>
          </a:solidFill>
          <a:ln cap="flat" cmpd="sng" w="9525">
            <a:solidFill>
              <a:srgbClr val="A14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A14ECF"/>
                </a:solidFill>
                <a:latin typeface="Lexend"/>
                <a:ea typeface="Lexend"/>
                <a:cs typeface="Lexend"/>
                <a:sym typeface="Lexend"/>
              </a:rPr>
              <a:t>Demo #2</a:t>
            </a:r>
            <a:endParaRPr>
              <a:solidFill>
                <a:srgbClr val="A14ECF"/>
              </a:solidFill>
              <a:latin typeface="Lexend"/>
              <a:ea typeface="Lexend"/>
              <a:cs typeface="Lexend"/>
              <a:sym typeface="Lexend"/>
            </a:endParaRPr>
          </a:p>
        </p:txBody>
      </p:sp>
      <p:sp>
        <p:nvSpPr>
          <p:cNvPr id="904" name="Google Shape;904;p108"/>
          <p:cNvSpPr/>
          <p:nvPr/>
        </p:nvSpPr>
        <p:spPr>
          <a:xfrm>
            <a:off x="4673425" y="3006400"/>
            <a:ext cx="1980900" cy="446400"/>
          </a:xfrm>
          <a:prstGeom prst="round2DiagRect">
            <a:avLst>
              <a:gd fmla="val 50000" name="adj1"/>
              <a:gd fmla="val 50000" name="adj2"/>
            </a:avLst>
          </a:prstGeom>
          <a:solidFill>
            <a:schemeClr val="lt1"/>
          </a:solidFill>
          <a:ln cap="flat" cmpd="sng" w="9525">
            <a:solidFill>
              <a:srgbClr val="A14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A14ECF"/>
                </a:solidFill>
                <a:latin typeface="Lexend"/>
                <a:ea typeface="Lexend"/>
                <a:cs typeface="Lexend"/>
                <a:sym typeface="Lexend"/>
              </a:rPr>
              <a:t>Demo #3</a:t>
            </a:r>
            <a:endParaRPr>
              <a:solidFill>
                <a:srgbClr val="A14ECF"/>
              </a:solidFill>
              <a:latin typeface="Lexend"/>
              <a:ea typeface="Lexend"/>
              <a:cs typeface="Lexend"/>
              <a:sym typeface="Lexend"/>
            </a:endParaRPr>
          </a:p>
        </p:txBody>
      </p:sp>
      <p:sp>
        <p:nvSpPr>
          <p:cNvPr id="905" name="Google Shape;905;p108"/>
          <p:cNvSpPr/>
          <p:nvPr/>
        </p:nvSpPr>
        <p:spPr>
          <a:xfrm>
            <a:off x="6857175" y="3006400"/>
            <a:ext cx="1980900" cy="446400"/>
          </a:xfrm>
          <a:prstGeom prst="round2DiagRect">
            <a:avLst>
              <a:gd fmla="val 0" name="adj1"/>
              <a:gd fmla="val 0" name="adj2"/>
            </a:avLst>
          </a:prstGeom>
          <a:solidFill>
            <a:schemeClr val="lt1"/>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38761D"/>
                </a:solidFill>
                <a:latin typeface="Lexend"/>
                <a:ea typeface="Lexend"/>
                <a:cs typeface="Lexend"/>
                <a:sym typeface="Lexend"/>
              </a:rPr>
              <a:t>Final Demo Day</a:t>
            </a:r>
            <a:endParaRPr>
              <a:solidFill>
                <a:srgbClr val="38761D"/>
              </a:solidFill>
              <a:latin typeface="Lexend"/>
              <a:ea typeface="Lexend"/>
              <a:cs typeface="Lexend"/>
              <a:sym typeface="Lexend"/>
            </a:endParaRPr>
          </a:p>
        </p:txBody>
      </p:sp>
      <p:cxnSp>
        <p:nvCxnSpPr>
          <p:cNvPr id="906" name="Google Shape;906;p108"/>
          <p:cNvCxnSpPr>
            <a:endCxn id="902" idx="3"/>
          </p:cNvCxnSpPr>
          <p:nvPr/>
        </p:nvCxnSpPr>
        <p:spPr>
          <a:xfrm flipH="1">
            <a:off x="1296375" y="2504500"/>
            <a:ext cx="900" cy="501900"/>
          </a:xfrm>
          <a:prstGeom prst="straightConnector1">
            <a:avLst/>
          </a:prstGeom>
          <a:noFill/>
          <a:ln cap="flat" cmpd="sng" w="9525">
            <a:solidFill>
              <a:srgbClr val="A14ECF"/>
            </a:solidFill>
            <a:prstDash val="dash"/>
            <a:round/>
            <a:headEnd len="med" w="med" type="none"/>
            <a:tailEnd len="med" w="med" type="none"/>
          </a:ln>
        </p:spPr>
      </p:cxnSp>
      <p:cxnSp>
        <p:nvCxnSpPr>
          <p:cNvPr id="907" name="Google Shape;907;p108"/>
          <p:cNvCxnSpPr/>
          <p:nvPr/>
        </p:nvCxnSpPr>
        <p:spPr>
          <a:xfrm flipH="1">
            <a:off x="3479675" y="2504500"/>
            <a:ext cx="900" cy="501900"/>
          </a:xfrm>
          <a:prstGeom prst="straightConnector1">
            <a:avLst/>
          </a:prstGeom>
          <a:noFill/>
          <a:ln cap="flat" cmpd="sng" w="9525">
            <a:solidFill>
              <a:srgbClr val="A14ECF"/>
            </a:solidFill>
            <a:prstDash val="dash"/>
            <a:round/>
            <a:headEnd len="med" w="med" type="none"/>
            <a:tailEnd len="med" w="med" type="none"/>
          </a:ln>
        </p:spPr>
      </p:cxnSp>
      <p:cxnSp>
        <p:nvCxnSpPr>
          <p:cNvPr id="908" name="Google Shape;908;p108"/>
          <p:cNvCxnSpPr/>
          <p:nvPr/>
        </p:nvCxnSpPr>
        <p:spPr>
          <a:xfrm flipH="1">
            <a:off x="5663425" y="2514025"/>
            <a:ext cx="900" cy="501900"/>
          </a:xfrm>
          <a:prstGeom prst="straightConnector1">
            <a:avLst/>
          </a:prstGeom>
          <a:noFill/>
          <a:ln cap="flat" cmpd="sng" w="9525">
            <a:solidFill>
              <a:srgbClr val="A14ECF"/>
            </a:solidFill>
            <a:prstDash val="dash"/>
            <a:round/>
            <a:headEnd len="med" w="med" type="none"/>
            <a:tailEnd len="med" w="med" type="none"/>
          </a:ln>
        </p:spPr>
      </p:cxnSp>
      <p:cxnSp>
        <p:nvCxnSpPr>
          <p:cNvPr id="909" name="Google Shape;909;p108"/>
          <p:cNvCxnSpPr/>
          <p:nvPr/>
        </p:nvCxnSpPr>
        <p:spPr>
          <a:xfrm flipH="1">
            <a:off x="7847175" y="2514025"/>
            <a:ext cx="900" cy="501900"/>
          </a:xfrm>
          <a:prstGeom prst="straightConnector1">
            <a:avLst/>
          </a:prstGeom>
          <a:noFill/>
          <a:ln cap="flat" cmpd="sng" w="9525">
            <a:solidFill>
              <a:srgbClr val="38761D"/>
            </a:solidFill>
            <a:prstDash val="dash"/>
            <a:round/>
            <a:headEnd len="med" w="med" type="none"/>
            <a:tailEnd len="med" w="med" type="none"/>
          </a:ln>
        </p:spPr>
      </p:cxnSp>
      <p:pic>
        <p:nvPicPr>
          <p:cNvPr id="910" name="Google Shape;910;p108"/>
          <p:cNvPicPr preferRelativeResize="0"/>
          <p:nvPr/>
        </p:nvPicPr>
        <p:blipFill>
          <a:blip r:embed="rId4">
            <a:alphaModFix/>
          </a:blip>
          <a:stretch>
            <a:fillRect/>
          </a:stretch>
        </p:blipFill>
        <p:spPr>
          <a:xfrm rot="528239">
            <a:off x="1052303" y="3634506"/>
            <a:ext cx="488144" cy="699705"/>
          </a:xfrm>
          <a:prstGeom prst="rect">
            <a:avLst/>
          </a:prstGeom>
          <a:noFill/>
          <a:ln>
            <a:noFill/>
          </a:ln>
        </p:spPr>
      </p:pic>
      <p:pic>
        <p:nvPicPr>
          <p:cNvPr id="911" name="Google Shape;911;p108"/>
          <p:cNvPicPr preferRelativeResize="0"/>
          <p:nvPr/>
        </p:nvPicPr>
        <p:blipFill>
          <a:blip r:embed="rId5">
            <a:alphaModFix/>
          </a:blip>
          <a:stretch>
            <a:fillRect/>
          </a:stretch>
        </p:blipFill>
        <p:spPr>
          <a:xfrm>
            <a:off x="3139100" y="3676400"/>
            <a:ext cx="341473" cy="611475"/>
          </a:xfrm>
          <a:prstGeom prst="rect">
            <a:avLst/>
          </a:prstGeom>
          <a:noFill/>
          <a:ln>
            <a:noFill/>
          </a:ln>
        </p:spPr>
      </p:pic>
      <p:pic>
        <p:nvPicPr>
          <p:cNvPr id="912" name="Google Shape;912;p108"/>
          <p:cNvPicPr preferRelativeResize="0"/>
          <p:nvPr/>
        </p:nvPicPr>
        <p:blipFill>
          <a:blip r:embed="rId6">
            <a:alphaModFix/>
          </a:blip>
          <a:stretch>
            <a:fillRect/>
          </a:stretch>
        </p:blipFill>
        <p:spPr>
          <a:xfrm>
            <a:off x="3577075" y="3733413"/>
            <a:ext cx="426139" cy="501900"/>
          </a:xfrm>
          <a:prstGeom prst="rect">
            <a:avLst/>
          </a:prstGeom>
          <a:noFill/>
          <a:ln>
            <a:noFill/>
          </a:ln>
        </p:spPr>
      </p:pic>
      <p:sp>
        <p:nvSpPr>
          <p:cNvPr id="913" name="Google Shape;913;p108"/>
          <p:cNvSpPr/>
          <p:nvPr/>
        </p:nvSpPr>
        <p:spPr>
          <a:xfrm>
            <a:off x="5431700" y="3676412"/>
            <a:ext cx="464400" cy="5019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600"/>
              <a:t>APIs</a:t>
            </a:r>
            <a:endParaRPr sz="600"/>
          </a:p>
        </p:txBody>
      </p:sp>
      <p:sp>
        <p:nvSpPr>
          <p:cNvPr id="914" name="Google Shape;914;p108"/>
          <p:cNvSpPr/>
          <p:nvPr/>
        </p:nvSpPr>
        <p:spPr>
          <a:xfrm>
            <a:off x="7413650" y="3621599"/>
            <a:ext cx="865890" cy="611496"/>
          </a:xfrm>
          <a:prstGeom prst="lightningBol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15" name="Google Shape;915;p108"/>
          <p:cNvCxnSpPr/>
          <p:nvPr/>
        </p:nvCxnSpPr>
        <p:spPr>
          <a:xfrm>
            <a:off x="1715909" y="4032540"/>
            <a:ext cx="1298400" cy="4800"/>
          </a:xfrm>
          <a:prstGeom prst="straightConnector1">
            <a:avLst/>
          </a:prstGeom>
          <a:noFill/>
          <a:ln cap="flat" cmpd="sng" w="9525">
            <a:solidFill>
              <a:schemeClr val="dk2"/>
            </a:solidFill>
            <a:prstDash val="solid"/>
            <a:round/>
            <a:headEnd len="med" w="med" type="none"/>
            <a:tailEnd len="med" w="med" type="triangle"/>
          </a:ln>
        </p:spPr>
      </p:cxnSp>
      <p:cxnSp>
        <p:nvCxnSpPr>
          <p:cNvPr id="916" name="Google Shape;916;p108"/>
          <p:cNvCxnSpPr/>
          <p:nvPr/>
        </p:nvCxnSpPr>
        <p:spPr>
          <a:xfrm>
            <a:off x="4068271" y="4032540"/>
            <a:ext cx="1298400" cy="4800"/>
          </a:xfrm>
          <a:prstGeom prst="straightConnector1">
            <a:avLst/>
          </a:prstGeom>
          <a:noFill/>
          <a:ln cap="flat" cmpd="sng" w="9525">
            <a:solidFill>
              <a:schemeClr val="dk2"/>
            </a:solidFill>
            <a:prstDash val="solid"/>
            <a:round/>
            <a:headEnd len="med" w="med" type="none"/>
            <a:tailEnd len="med" w="med" type="triangle"/>
          </a:ln>
        </p:spPr>
      </p:cxnSp>
      <p:cxnSp>
        <p:nvCxnSpPr>
          <p:cNvPr id="917" name="Google Shape;917;p108"/>
          <p:cNvCxnSpPr/>
          <p:nvPr/>
        </p:nvCxnSpPr>
        <p:spPr>
          <a:xfrm>
            <a:off x="6100936" y="4032540"/>
            <a:ext cx="954000" cy="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109"/>
          <p:cNvPicPr preferRelativeResize="0"/>
          <p:nvPr/>
        </p:nvPicPr>
        <p:blipFill>
          <a:blip r:embed="rId3">
            <a:alphaModFix/>
          </a:blip>
          <a:stretch>
            <a:fillRect/>
          </a:stretch>
        </p:blipFill>
        <p:spPr>
          <a:xfrm>
            <a:off x="0" y="0"/>
            <a:ext cx="9143997" cy="514796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id="927" name="Google Shape;927;p110"/>
          <p:cNvPicPr preferRelativeResize="0"/>
          <p:nvPr/>
        </p:nvPicPr>
        <p:blipFill>
          <a:blip r:embed="rId3">
            <a:alphaModFix/>
          </a:blip>
          <a:stretch>
            <a:fillRect/>
          </a:stretch>
        </p:blipFill>
        <p:spPr>
          <a:xfrm>
            <a:off x="0" y="0"/>
            <a:ext cx="9144003" cy="514796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pic>
        <p:nvPicPr>
          <p:cNvPr id="932" name="Google Shape;932;p111"/>
          <p:cNvPicPr preferRelativeResize="0"/>
          <p:nvPr/>
        </p:nvPicPr>
        <p:blipFill>
          <a:blip r:embed="rId3">
            <a:alphaModFix/>
          </a:blip>
          <a:stretch>
            <a:fillRect/>
          </a:stretch>
        </p:blipFill>
        <p:spPr>
          <a:xfrm>
            <a:off x="0" y="0"/>
            <a:ext cx="9144003" cy="571500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112"/>
          <p:cNvPicPr preferRelativeResize="0"/>
          <p:nvPr/>
        </p:nvPicPr>
        <p:blipFill>
          <a:blip r:embed="rId3">
            <a:alphaModFix/>
          </a:blip>
          <a:stretch>
            <a:fillRect/>
          </a:stretch>
        </p:blipFill>
        <p:spPr>
          <a:xfrm>
            <a:off x="604400" y="791450"/>
            <a:ext cx="3627649" cy="3245426"/>
          </a:xfrm>
          <a:prstGeom prst="rect">
            <a:avLst/>
          </a:prstGeom>
          <a:noFill/>
          <a:ln>
            <a:noFill/>
          </a:ln>
        </p:spPr>
      </p:pic>
      <p:pic>
        <p:nvPicPr>
          <p:cNvPr id="938" name="Google Shape;938;p112"/>
          <p:cNvPicPr preferRelativeResize="0"/>
          <p:nvPr/>
        </p:nvPicPr>
        <p:blipFill>
          <a:blip r:embed="rId4">
            <a:alphaModFix/>
          </a:blip>
          <a:stretch>
            <a:fillRect/>
          </a:stretch>
        </p:blipFill>
        <p:spPr>
          <a:xfrm>
            <a:off x="4945550" y="339450"/>
            <a:ext cx="3943525" cy="414942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3"/>
          <p:cNvSpPr txBox="1"/>
          <p:nvPr/>
        </p:nvSpPr>
        <p:spPr>
          <a:xfrm>
            <a:off x="449275" y="229950"/>
            <a:ext cx="2852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Cosa si può costruire?</a:t>
            </a:r>
            <a:r>
              <a:rPr lang="it" sz="1700">
                <a:solidFill>
                  <a:srgbClr val="0D046A"/>
                </a:solidFill>
                <a:latin typeface="Lexend Medium"/>
                <a:ea typeface="Lexend Medium"/>
                <a:cs typeface="Lexend Medium"/>
                <a:sym typeface="Lexend Medium"/>
              </a:rPr>
              <a:t> </a:t>
            </a:r>
            <a:endParaRPr sz="1700">
              <a:solidFill>
                <a:srgbClr val="0D046A"/>
              </a:solidFill>
              <a:latin typeface="Lexend Medium"/>
              <a:ea typeface="Lexend Medium"/>
              <a:cs typeface="Lexend Medium"/>
              <a:sym typeface="Lexend Medium"/>
            </a:endParaRPr>
          </a:p>
        </p:txBody>
      </p:sp>
      <p:sp>
        <p:nvSpPr>
          <p:cNvPr id="944" name="Google Shape;944;p113"/>
          <p:cNvSpPr txBox="1"/>
          <p:nvPr/>
        </p:nvSpPr>
        <p:spPr>
          <a:xfrm>
            <a:off x="449275" y="788775"/>
            <a:ext cx="820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a:ea typeface="Lexend"/>
                <a:cs typeface="Lexend"/>
                <a:sym typeface="Lexend"/>
              </a:rPr>
              <a:t>-&gt; quello che volete.</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None/>
            </a:pPr>
            <a:r>
              <a:rPr b="1" lang="it">
                <a:latin typeface="Lexend"/>
                <a:ea typeface="Lexend"/>
                <a:cs typeface="Lexend"/>
                <a:sym typeface="Lexend"/>
              </a:rPr>
              <a:t>Criteri:</a:t>
            </a:r>
            <a:r>
              <a:rPr lang="it">
                <a:latin typeface="Lexend"/>
                <a:ea typeface="Lexend"/>
                <a:cs typeface="Lexend"/>
                <a:sym typeface="Lexend"/>
              </a:rPr>
              <a:t> utile, interessante, con [front-end + back-end/database + api + ai]</a:t>
            </a:r>
            <a:endParaRPr>
              <a:latin typeface="Lexend"/>
              <a:ea typeface="Lexend"/>
              <a:cs typeface="Lexend"/>
              <a:sym typeface="Lexend"/>
            </a:endParaRPr>
          </a:p>
        </p:txBody>
      </p:sp>
      <p:sp>
        <p:nvSpPr>
          <p:cNvPr id="945" name="Google Shape;945;p113"/>
          <p:cNvSpPr/>
          <p:nvPr/>
        </p:nvSpPr>
        <p:spPr>
          <a:xfrm>
            <a:off x="1182025" y="2316975"/>
            <a:ext cx="1460100" cy="113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500">
                <a:solidFill>
                  <a:srgbClr val="1B1464"/>
                </a:solidFill>
                <a:latin typeface="Lexend Medium"/>
                <a:ea typeface="Lexend Medium"/>
                <a:cs typeface="Lexend Medium"/>
                <a:sym typeface="Lexend Medium"/>
              </a:rPr>
              <a:t>Prototypes</a:t>
            </a:r>
            <a:endParaRPr sz="1500">
              <a:solidFill>
                <a:srgbClr val="1B1464"/>
              </a:solidFill>
              <a:latin typeface="Lexend Medium"/>
              <a:ea typeface="Lexend Medium"/>
              <a:cs typeface="Lexend Medium"/>
              <a:sym typeface="Lexend Medium"/>
            </a:endParaRPr>
          </a:p>
        </p:txBody>
      </p:sp>
      <p:sp>
        <p:nvSpPr>
          <p:cNvPr id="946" name="Google Shape;946;p113"/>
          <p:cNvSpPr/>
          <p:nvPr/>
        </p:nvSpPr>
        <p:spPr>
          <a:xfrm>
            <a:off x="2955311" y="2316975"/>
            <a:ext cx="1460100" cy="113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500">
                <a:solidFill>
                  <a:srgbClr val="1B1464"/>
                </a:solidFill>
                <a:latin typeface="Lexend Medium"/>
                <a:ea typeface="Lexend Medium"/>
                <a:cs typeface="Lexend Medium"/>
                <a:sym typeface="Lexend Medium"/>
              </a:rPr>
              <a:t>Personal tools</a:t>
            </a:r>
            <a:endParaRPr sz="1500">
              <a:solidFill>
                <a:srgbClr val="1B1464"/>
              </a:solidFill>
              <a:latin typeface="Lexend Medium"/>
              <a:ea typeface="Lexend Medium"/>
              <a:cs typeface="Lexend Medium"/>
              <a:sym typeface="Lexend Medium"/>
            </a:endParaRPr>
          </a:p>
        </p:txBody>
      </p:sp>
      <p:sp>
        <p:nvSpPr>
          <p:cNvPr id="947" name="Google Shape;947;p113"/>
          <p:cNvSpPr/>
          <p:nvPr/>
        </p:nvSpPr>
        <p:spPr>
          <a:xfrm>
            <a:off x="4728575" y="2316966"/>
            <a:ext cx="1460100" cy="113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500">
                <a:solidFill>
                  <a:srgbClr val="1B1464"/>
                </a:solidFill>
                <a:latin typeface="Lexend Medium"/>
                <a:ea typeface="Lexend Medium"/>
                <a:cs typeface="Lexend Medium"/>
                <a:sym typeface="Lexend Medium"/>
              </a:rPr>
              <a:t>Internal tool for your team</a:t>
            </a:r>
            <a:endParaRPr sz="1200"/>
          </a:p>
        </p:txBody>
      </p:sp>
      <p:sp>
        <p:nvSpPr>
          <p:cNvPr id="948" name="Google Shape;948;p113"/>
          <p:cNvSpPr/>
          <p:nvPr/>
        </p:nvSpPr>
        <p:spPr>
          <a:xfrm>
            <a:off x="6501861" y="2316966"/>
            <a:ext cx="1460100" cy="113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500">
                <a:solidFill>
                  <a:srgbClr val="1B1464"/>
                </a:solidFill>
                <a:latin typeface="Lexend Medium"/>
                <a:ea typeface="Lexend Medium"/>
                <a:cs typeface="Lexend Medium"/>
                <a:sym typeface="Lexend Medium"/>
              </a:rPr>
              <a:t>Copy of existing software</a:t>
            </a:r>
            <a:endParaRPr sz="1500">
              <a:solidFill>
                <a:srgbClr val="1B1464"/>
              </a:solidFill>
              <a:latin typeface="Lexend Medium"/>
              <a:ea typeface="Lexend Medium"/>
              <a:cs typeface="Lexend Medium"/>
              <a:sym typeface="Lexend Medium"/>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114"/>
          <p:cNvPicPr preferRelativeResize="0"/>
          <p:nvPr/>
        </p:nvPicPr>
        <p:blipFill>
          <a:blip r:embed="rId3">
            <a:alphaModFix/>
          </a:blip>
          <a:stretch>
            <a:fillRect/>
          </a:stretch>
        </p:blipFill>
        <p:spPr>
          <a:xfrm>
            <a:off x="0" y="-64100"/>
            <a:ext cx="9264684" cy="5207600"/>
          </a:xfrm>
          <a:prstGeom prst="rect">
            <a:avLst/>
          </a:prstGeom>
          <a:noFill/>
          <a:ln>
            <a:noFill/>
          </a:ln>
        </p:spPr>
      </p:pic>
      <p:sp>
        <p:nvSpPr>
          <p:cNvPr id="954" name="Google Shape;954;p114"/>
          <p:cNvSpPr txBox="1"/>
          <p:nvPr/>
        </p:nvSpPr>
        <p:spPr>
          <a:xfrm>
            <a:off x="2380538" y="2095500"/>
            <a:ext cx="4503600" cy="952500"/>
          </a:xfrm>
          <a:prstGeom prst="rect">
            <a:avLst/>
          </a:prstGeom>
          <a:noFill/>
          <a:ln>
            <a:noFill/>
          </a:ln>
        </p:spPr>
        <p:txBody>
          <a:bodyPr anchorCtr="0" anchor="t" bIns="82850" lIns="82850" spcFirstLastPara="1" rIns="82850" wrap="square" tIns="82850">
            <a:spAutoFit/>
          </a:bodyPr>
          <a:lstStyle/>
          <a:p>
            <a:pPr indent="0" lvl="0" marL="0" marR="0" rtl="0" algn="ctr">
              <a:lnSpc>
                <a:spcPct val="100000"/>
              </a:lnSpc>
              <a:spcBef>
                <a:spcPts val="1800"/>
              </a:spcBef>
              <a:spcAft>
                <a:spcPts val="500"/>
              </a:spcAft>
              <a:buClr>
                <a:srgbClr val="000000"/>
              </a:buClr>
              <a:buSzPts val="1800"/>
              <a:buFont typeface="Arial"/>
              <a:buNone/>
            </a:pPr>
            <a:r>
              <a:rPr b="1" lang="it" sz="5100">
                <a:solidFill>
                  <a:schemeClr val="lt1"/>
                </a:solidFill>
                <a:latin typeface="Lexend"/>
                <a:ea typeface="Lexend"/>
                <a:cs typeface="Lexend"/>
                <a:sym typeface="Lexend"/>
              </a:rPr>
              <a:t>Ideas ?</a:t>
            </a:r>
            <a:endParaRPr b="1" sz="5100">
              <a:solidFill>
                <a:schemeClr val="lt1"/>
              </a:solidFill>
              <a:latin typeface="Lexend"/>
              <a:ea typeface="Lexend"/>
              <a:cs typeface="Lexend"/>
              <a:sym typeface="Lexen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115"/>
          <p:cNvPicPr preferRelativeResize="0"/>
          <p:nvPr/>
        </p:nvPicPr>
        <p:blipFill>
          <a:blip r:embed="rId3">
            <a:alphaModFix/>
          </a:blip>
          <a:stretch>
            <a:fillRect/>
          </a:stretch>
        </p:blipFill>
        <p:spPr>
          <a:xfrm>
            <a:off x="0" y="0"/>
            <a:ext cx="9144003" cy="5143490"/>
          </a:xfrm>
          <a:prstGeom prst="rect">
            <a:avLst/>
          </a:prstGeom>
          <a:noFill/>
          <a:ln>
            <a:noFill/>
          </a:ln>
        </p:spPr>
      </p:pic>
      <p:sp>
        <p:nvSpPr>
          <p:cNvPr id="960" name="Google Shape;960;p115"/>
          <p:cNvSpPr/>
          <p:nvPr/>
        </p:nvSpPr>
        <p:spPr>
          <a:xfrm>
            <a:off x="0" y="0"/>
            <a:ext cx="9144000" cy="5143500"/>
          </a:xfrm>
          <a:prstGeom prst="rect">
            <a:avLst/>
          </a:prstGeom>
          <a:solidFill>
            <a:srgbClr val="595959">
              <a:alpha val="84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1" name="Google Shape;961;p115"/>
          <p:cNvSpPr txBox="1"/>
          <p:nvPr/>
        </p:nvSpPr>
        <p:spPr>
          <a:xfrm>
            <a:off x="673950" y="414450"/>
            <a:ext cx="7796100" cy="45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lang="it" sz="4200">
                <a:solidFill>
                  <a:schemeClr val="lt1"/>
                </a:solidFill>
                <a:latin typeface="Lexend ExtraBold"/>
                <a:ea typeface="Lexend ExtraBold"/>
                <a:cs typeface="Lexend ExtraBold"/>
                <a:sym typeface="Lexend ExtraBold"/>
              </a:rPr>
              <a:t>Productivity</a:t>
            </a:r>
            <a:endParaRPr sz="4200">
              <a:solidFill>
                <a:schemeClr val="lt1"/>
              </a:solidFill>
              <a:latin typeface="Lexend ExtraBold"/>
              <a:ea typeface="Lexend ExtraBold"/>
              <a:cs typeface="Lexend ExtraBold"/>
              <a:sym typeface="Lexend ExtraBold"/>
            </a:endParaRPr>
          </a:p>
          <a:p>
            <a:pPr indent="0" lvl="0" marL="0" rtl="0" algn="l">
              <a:lnSpc>
                <a:spcPct val="115000"/>
              </a:lnSpc>
              <a:spcBef>
                <a:spcPts val="1200"/>
              </a:spcBef>
              <a:spcAft>
                <a:spcPts val="0"/>
              </a:spcAft>
              <a:buClr>
                <a:schemeClr val="dk1"/>
              </a:buClr>
              <a:buSzPts val="1100"/>
              <a:buFont typeface="Arial"/>
              <a:buNone/>
            </a:pPr>
            <a:r>
              <a:rPr lang="it" sz="1600">
                <a:solidFill>
                  <a:schemeClr val="lt1"/>
                </a:solidFill>
                <a:latin typeface="Lexend ExtraBold"/>
                <a:ea typeface="Lexend ExtraBold"/>
                <a:cs typeface="Lexend ExtraBold"/>
                <a:sym typeface="Lexend ExtraBold"/>
              </a:rPr>
              <a:t>Project: </a:t>
            </a:r>
            <a:r>
              <a:rPr lang="it" sz="1600">
                <a:solidFill>
                  <a:schemeClr val="lt1"/>
                </a:solidFill>
                <a:latin typeface="Lexend"/>
                <a:ea typeface="Lexend"/>
                <a:cs typeface="Lexend"/>
                <a:sym typeface="Lexend"/>
              </a:rPr>
              <a:t>To-do list and note-taking app</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ExtraBold"/>
                <a:ea typeface="Lexend ExtraBold"/>
                <a:cs typeface="Lexend ExtraBold"/>
                <a:sym typeface="Lexend ExtraBold"/>
              </a:rPr>
              <a:t>Inspiration: </a:t>
            </a:r>
            <a:r>
              <a:rPr lang="it" sz="1600">
                <a:solidFill>
                  <a:schemeClr val="lt1"/>
                </a:solidFill>
                <a:latin typeface="Lexend"/>
                <a:ea typeface="Lexend"/>
                <a:cs typeface="Lexend"/>
                <a:sym typeface="Lexend"/>
              </a:rPr>
              <a:t>Notion</a:t>
            </a:r>
            <a:endParaRPr sz="1600">
              <a:solidFill>
                <a:schemeClr val="lt1"/>
              </a:solidFill>
              <a:latin typeface="Lexend"/>
              <a:ea typeface="Lexend"/>
              <a:cs typeface="Lexend"/>
              <a:sym typeface="Lexend"/>
            </a:endParaRPr>
          </a:p>
          <a:p>
            <a:pPr indent="-330200" lvl="0" marL="457200" rtl="0" algn="l">
              <a:lnSpc>
                <a:spcPct val="115000"/>
              </a:lnSpc>
              <a:spcBef>
                <a:spcPts val="120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1 (Front-end):</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Task management interface, note editor, calendar view</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2 (Back-end):</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User authentication, data persistence for tasks/notes, due date tracking</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3 (APIs):</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Google Calendar integration, Stripe payment processing, email notifications</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4 (AI):</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OpenAI-powered note synthesis, smart task prioritization, automated scheduling suggestions</a:t>
            </a:r>
            <a:endParaRPr sz="1900">
              <a:solidFill>
                <a:schemeClr val="lt1"/>
              </a:solidFill>
              <a:latin typeface="Lexend"/>
              <a:ea typeface="Lexend"/>
              <a:cs typeface="Lexend"/>
              <a:sym typeface="Lexen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116"/>
          <p:cNvPicPr preferRelativeResize="0"/>
          <p:nvPr/>
        </p:nvPicPr>
        <p:blipFill rotWithShape="1">
          <a:blip r:embed="rId3">
            <a:alphaModFix/>
          </a:blip>
          <a:srcRect b="0" l="3332" r="3332" t="0"/>
          <a:stretch/>
        </p:blipFill>
        <p:spPr>
          <a:xfrm>
            <a:off x="0" y="0"/>
            <a:ext cx="9144000" cy="5143500"/>
          </a:xfrm>
          <a:prstGeom prst="rect">
            <a:avLst/>
          </a:prstGeom>
          <a:noFill/>
          <a:ln>
            <a:noFill/>
          </a:ln>
        </p:spPr>
      </p:pic>
      <p:sp>
        <p:nvSpPr>
          <p:cNvPr id="967" name="Google Shape;967;p116"/>
          <p:cNvSpPr/>
          <p:nvPr/>
        </p:nvSpPr>
        <p:spPr>
          <a:xfrm>
            <a:off x="0" y="0"/>
            <a:ext cx="9144000" cy="5143500"/>
          </a:xfrm>
          <a:prstGeom prst="rect">
            <a:avLst/>
          </a:prstGeom>
          <a:solidFill>
            <a:srgbClr val="274E13">
              <a:alpha val="854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8" name="Google Shape;968;p116"/>
          <p:cNvSpPr txBox="1"/>
          <p:nvPr/>
        </p:nvSpPr>
        <p:spPr>
          <a:xfrm>
            <a:off x="673950" y="414450"/>
            <a:ext cx="7796100" cy="45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it" sz="4200">
                <a:solidFill>
                  <a:schemeClr val="lt1"/>
                </a:solidFill>
                <a:latin typeface="Lexend ExtraBold"/>
                <a:ea typeface="Lexend ExtraBold"/>
                <a:cs typeface="Lexend ExtraBold"/>
                <a:sym typeface="Lexend ExtraBold"/>
              </a:rPr>
              <a:t>E-commerce/Marketplace</a:t>
            </a:r>
            <a:endParaRPr sz="4200">
              <a:solidFill>
                <a:schemeClr val="lt1"/>
              </a:solidFill>
              <a:latin typeface="Lexend ExtraBold"/>
              <a:ea typeface="Lexend ExtraBold"/>
              <a:cs typeface="Lexend ExtraBold"/>
              <a:sym typeface="Lexend ExtraBold"/>
            </a:endParaRPr>
          </a:p>
          <a:p>
            <a:pPr indent="0" lvl="0" marL="0" rtl="0" algn="l">
              <a:lnSpc>
                <a:spcPct val="115000"/>
              </a:lnSpc>
              <a:spcBef>
                <a:spcPts val="1200"/>
              </a:spcBef>
              <a:spcAft>
                <a:spcPts val="0"/>
              </a:spcAft>
              <a:buNone/>
            </a:pPr>
            <a:r>
              <a:rPr lang="it" sz="1600">
                <a:solidFill>
                  <a:schemeClr val="lt1"/>
                </a:solidFill>
                <a:latin typeface="Lexend ExtraBold"/>
                <a:ea typeface="Lexend ExtraBold"/>
                <a:cs typeface="Lexend ExtraBold"/>
                <a:sym typeface="Lexend ExtraBold"/>
              </a:rPr>
              <a:t>Project: Personal marketplace/store</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ExtraBold"/>
                <a:ea typeface="Lexend ExtraBold"/>
                <a:cs typeface="Lexend ExtraBold"/>
                <a:sym typeface="Lexend ExtraBold"/>
              </a:rPr>
              <a:t>Inspiration: </a:t>
            </a:r>
            <a:r>
              <a:rPr lang="it" sz="1600">
                <a:solidFill>
                  <a:schemeClr val="lt1"/>
                </a:solidFill>
                <a:latin typeface="Lexend"/>
                <a:ea typeface="Lexend"/>
                <a:cs typeface="Lexend"/>
                <a:sym typeface="Lexend"/>
              </a:rPr>
              <a:t>Shopify</a:t>
            </a:r>
            <a:endParaRPr sz="1600">
              <a:solidFill>
                <a:schemeClr val="lt1"/>
              </a:solidFill>
              <a:latin typeface="Lexend ExtraBold"/>
              <a:ea typeface="Lexend ExtraBold"/>
              <a:cs typeface="Lexend ExtraBold"/>
              <a:sym typeface="Lexend ExtraBold"/>
            </a:endParaRPr>
          </a:p>
          <a:p>
            <a:pPr indent="-330200" lvl="0" marL="457200" rtl="0" algn="l">
              <a:lnSpc>
                <a:spcPct val="115000"/>
              </a:lnSpc>
              <a:spcBef>
                <a:spcPts val="120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1 (Front-end):</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Product catalog interface, shopping cart, checkout flow</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2 (Back-end):</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User authentication, order management, inventory tracking database</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3 (APIs):</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Stripe payment processing, ShipStation shipping, automated email notifications</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4 (AI):</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AI product recommendations, automated inventory alerts, sales analytics dashboard</a:t>
            </a:r>
            <a:endParaRPr sz="4700">
              <a:solidFill>
                <a:schemeClr val="lt1"/>
              </a:solidFill>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8" title="Eric Schmidt - Product Building AI - Italian Version.mp4">
            <a:hlinkClick r:id="rId3"/>
          </p:cNvPr>
          <p:cNvPicPr preferRelativeResize="0"/>
          <p:nvPr/>
        </p:nvPicPr>
        <p:blipFill>
          <a:blip r:embed="rId4">
            <a:alphaModFix/>
          </a:blip>
          <a:stretch>
            <a:fillRect/>
          </a:stretch>
        </p:blipFill>
        <p:spPr>
          <a:xfrm>
            <a:off x="1235475" y="656400"/>
            <a:ext cx="6673034" cy="3753599"/>
          </a:xfrm>
          <a:prstGeom prst="rect">
            <a:avLst/>
          </a:prstGeom>
          <a:noFill/>
          <a:ln>
            <a:noFill/>
          </a:ln>
        </p:spPr>
      </p:pic>
      <p:sp>
        <p:nvSpPr>
          <p:cNvPr id="109" name="Google Shape;109;p18"/>
          <p:cNvSpPr txBox="1"/>
          <p:nvPr/>
        </p:nvSpPr>
        <p:spPr>
          <a:xfrm>
            <a:off x="230100" y="111200"/>
            <a:ext cx="868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solidFill>
                  <a:srgbClr val="1B1464"/>
                </a:solidFill>
                <a:latin typeface="Lexend Medium"/>
                <a:ea typeface="Lexend Medium"/>
                <a:cs typeface="Lexend Medium"/>
                <a:sym typeface="Lexend Medium"/>
              </a:rPr>
              <a:t>Stanford ECON295/CS323 </a:t>
            </a:r>
            <a:r>
              <a:rPr lang="it" sz="1600">
                <a:solidFill>
                  <a:srgbClr val="1B1464"/>
                </a:solidFill>
                <a:latin typeface="Lexend Medium"/>
                <a:ea typeface="Lexend Medium"/>
                <a:cs typeface="Lexend Medium"/>
                <a:sym typeface="Lexend Medium"/>
              </a:rPr>
              <a:t>I 2024 - </a:t>
            </a:r>
            <a:r>
              <a:rPr lang="it" sz="1600">
                <a:solidFill>
                  <a:srgbClr val="1B1464"/>
                </a:solidFill>
                <a:latin typeface="Lexend Medium"/>
                <a:ea typeface="Lexend Medium"/>
                <a:cs typeface="Lexend Medium"/>
                <a:sym typeface="Lexend Medium"/>
              </a:rPr>
              <a:t>The Age of AI, Eric Schmidt</a:t>
            </a:r>
            <a:endParaRPr sz="1600">
              <a:solidFill>
                <a:srgbClr val="1B1464"/>
              </a:solidFill>
              <a:latin typeface="Lexend Medium"/>
              <a:ea typeface="Lexend Medium"/>
              <a:cs typeface="Lexend Medium"/>
              <a:sym typeface="Lexend Medium"/>
            </a:endParaRPr>
          </a:p>
        </p:txBody>
      </p:sp>
      <p:sp>
        <p:nvSpPr>
          <p:cNvPr id="110" name="Google Shape;110;p18"/>
          <p:cNvSpPr txBox="1"/>
          <p:nvPr/>
        </p:nvSpPr>
        <p:spPr>
          <a:xfrm>
            <a:off x="1235475" y="44100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latin typeface="Lexend"/>
                <a:ea typeface="Lexend"/>
                <a:cs typeface="Lexend"/>
                <a:sym typeface="Lexend"/>
              </a:rPr>
              <a:t>Guarda tutta la lezione </a:t>
            </a:r>
            <a:r>
              <a:rPr lang="it" sz="1200" u="sng">
                <a:solidFill>
                  <a:schemeClr val="hlink"/>
                </a:solidFill>
                <a:latin typeface="Lexend"/>
                <a:ea typeface="Lexend"/>
                <a:cs typeface="Lexend"/>
                <a:sym typeface="Lexend"/>
                <a:hlinkClick r:id="rId5"/>
              </a:rPr>
              <a:t>qui</a:t>
            </a:r>
            <a:endParaRPr sz="1200">
              <a:solidFill>
                <a:schemeClr val="dk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117"/>
          <p:cNvPicPr preferRelativeResize="0"/>
          <p:nvPr/>
        </p:nvPicPr>
        <p:blipFill rotWithShape="1">
          <a:blip r:embed="rId3">
            <a:alphaModFix/>
          </a:blip>
          <a:srcRect b="0" l="1932" r="1932" t="0"/>
          <a:stretch/>
        </p:blipFill>
        <p:spPr>
          <a:xfrm>
            <a:off x="0" y="0"/>
            <a:ext cx="9143998" cy="5143501"/>
          </a:xfrm>
          <a:prstGeom prst="rect">
            <a:avLst/>
          </a:prstGeom>
          <a:noFill/>
          <a:ln>
            <a:noFill/>
          </a:ln>
        </p:spPr>
      </p:pic>
      <p:sp>
        <p:nvSpPr>
          <p:cNvPr id="974" name="Google Shape;974;p117"/>
          <p:cNvSpPr/>
          <p:nvPr/>
        </p:nvSpPr>
        <p:spPr>
          <a:xfrm>
            <a:off x="0" y="0"/>
            <a:ext cx="9144000" cy="5143500"/>
          </a:xfrm>
          <a:prstGeom prst="rect">
            <a:avLst/>
          </a:prstGeom>
          <a:solidFill>
            <a:srgbClr val="4C1130">
              <a:alpha val="83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5" name="Google Shape;975;p117"/>
          <p:cNvSpPr txBox="1"/>
          <p:nvPr/>
        </p:nvSpPr>
        <p:spPr>
          <a:xfrm>
            <a:off x="673950" y="414450"/>
            <a:ext cx="7796100" cy="4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it" sz="4200">
                <a:solidFill>
                  <a:schemeClr val="lt1"/>
                </a:solidFill>
                <a:latin typeface="Lexend ExtraBold"/>
                <a:ea typeface="Lexend ExtraBold"/>
                <a:cs typeface="Lexend ExtraBold"/>
                <a:sym typeface="Lexend ExtraBold"/>
              </a:rPr>
              <a:t>Social/Community</a:t>
            </a:r>
            <a:endParaRPr sz="4200">
              <a:solidFill>
                <a:schemeClr val="lt1"/>
              </a:solidFill>
              <a:latin typeface="Lexend ExtraBold"/>
              <a:ea typeface="Lexend ExtraBold"/>
              <a:cs typeface="Lexend ExtraBold"/>
              <a:sym typeface="Lexend ExtraBold"/>
            </a:endParaRPr>
          </a:p>
          <a:p>
            <a:pPr indent="0" lvl="0" marL="0" rtl="0" algn="l">
              <a:lnSpc>
                <a:spcPct val="115000"/>
              </a:lnSpc>
              <a:spcBef>
                <a:spcPts val="1200"/>
              </a:spcBef>
              <a:spcAft>
                <a:spcPts val="0"/>
              </a:spcAft>
              <a:buNone/>
            </a:pPr>
            <a:r>
              <a:rPr lang="it" sz="1600">
                <a:solidFill>
                  <a:schemeClr val="lt1"/>
                </a:solidFill>
                <a:latin typeface="Lexend ExtraBold"/>
                <a:ea typeface="Lexend ExtraBold"/>
                <a:cs typeface="Lexend ExtraBold"/>
                <a:sym typeface="Lexend ExtraBold"/>
              </a:rPr>
              <a:t>Project: Event planning platform</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ExtraBold"/>
                <a:ea typeface="Lexend ExtraBold"/>
                <a:cs typeface="Lexend ExtraBold"/>
                <a:sym typeface="Lexend ExtraBold"/>
              </a:rPr>
              <a:t>Inspiration: </a:t>
            </a:r>
            <a:r>
              <a:rPr lang="it" sz="1600">
                <a:solidFill>
                  <a:schemeClr val="lt1"/>
                </a:solidFill>
                <a:latin typeface="Lexend"/>
                <a:ea typeface="Lexend"/>
                <a:cs typeface="Lexend"/>
                <a:sym typeface="Lexend"/>
              </a:rPr>
              <a:t>lu.ma</a:t>
            </a:r>
            <a:endParaRPr sz="1600">
              <a:solidFill>
                <a:schemeClr val="lt1"/>
              </a:solidFill>
              <a:latin typeface="Lexend"/>
              <a:ea typeface="Lexend"/>
              <a:cs typeface="Lexend"/>
              <a:sym typeface="Lexend"/>
            </a:endParaRPr>
          </a:p>
          <a:p>
            <a:pPr indent="-330200" lvl="0" marL="457200" rtl="0" algn="l">
              <a:lnSpc>
                <a:spcPct val="115000"/>
              </a:lnSpc>
              <a:spcBef>
                <a:spcPts val="120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1 (Front-end):</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Event listing interface, user profiles, RSVP system</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2 (Back-end):</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User authentication, event creation/management, attendee tracking</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3 (APIs):</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Google Maps location services, weather API, social media sharing</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4 (AI):</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AI event recommendations, sentiment analysis of reviews, attendance prediction</a:t>
            </a:r>
            <a:endParaRPr sz="4700">
              <a:solidFill>
                <a:schemeClr val="lt1"/>
              </a:solidFill>
              <a:latin typeface="Lexend"/>
              <a:ea typeface="Lexend"/>
              <a:cs typeface="Lexend"/>
              <a:sym typeface="Lexen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118"/>
          <p:cNvPicPr preferRelativeResize="0"/>
          <p:nvPr/>
        </p:nvPicPr>
        <p:blipFill>
          <a:blip r:embed="rId3">
            <a:alphaModFix/>
          </a:blip>
          <a:stretch>
            <a:fillRect/>
          </a:stretch>
        </p:blipFill>
        <p:spPr>
          <a:xfrm>
            <a:off x="6098325" y="226275"/>
            <a:ext cx="2685574" cy="2685574"/>
          </a:xfrm>
          <a:prstGeom prst="rect">
            <a:avLst/>
          </a:prstGeom>
          <a:noFill/>
          <a:ln>
            <a:noFill/>
          </a:ln>
        </p:spPr>
      </p:pic>
      <p:pic>
        <p:nvPicPr>
          <p:cNvPr id="981" name="Google Shape;981;p118"/>
          <p:cNvPicPr preferRelativeResize="0"/>
          <p:nvPr/>
        </p:nvPicPr>
        <p:blipFill>
          <a:blip r:embed="rId4">
            <a:alphaModFix/>
          </a:blip>
          <a:stretch>
            <a:fillRect/>
          </a:stretch>
        </p:blipFill>
        <p:spPr>
          <a:xfrm>
            <a:off x="581250" y="167275"/>
            <a:ext cx="5408349" cy="4506950"/>
          </a:xfrm>
          <a:prstGeom prst="rect">
            <a:avLst/>
          </a:prstGeom>
          <a:noFill/>
          <a:ln>
            <a:noFill/>
          </a:ln>
        </p:spPr>
      </p:pic>
      <p:sp>
        <p:nvSpPr>
          <p:cNvPr id="982" name="Google Shape;982;p118"/>
          <p:cNvSpPr/>
          <p:nvPr/>
        </p:nvSpPr>
        <p:spPr>
          <a:xfrm>
            <a:off x="0" y="0"/>
            <a:ext cx="9144000" cy="5143500"/>
          </a:xfrm>
          <a:prstGeom prst="rect">
            <a:avLst/>
          </a:prstGeom>
          <a:solidFill>
            <a:srgbClr val="660000">
              <a:alpha val="854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3" name="Google Shape;983;p118"/>
          <p:cNvSpPr txBox="1"/>
          <p:nvPr/>
        </p:nvSpPr>
        <p:spPr>
          <a:xfrm>
            <a:off x="673950" y="414450"/>
            <a:ext cx="7796100" cy="4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it" sz="4200">
                <a:solidFill>
                  <a:schemeClr val="lt1"/>
                </a:solidFill>
                <a:latin typeface="Lexend ExtraBold"/>
                <a:ea typeface="Lexend ExtraBold"/>
                <a:cs typeface="Lexend ExtraBold"/>
                <a:sym typeface="Lexend ExtraBold"/>
              </a:rPr>
              <a:t>Health/Fitness</a:t>
            </a:r>
            <a:endParaRPr sz="4200">
              <a:solidFill>
                <a:schemeClr val="lt1"/>
              </a:solidFill>
              <a:latin typeface="Lexend ExtraBold"/>
              <a:ea typeface="Lexend ExtraBold"/>
              <a:cs typeface="Lexend ExtraBold"/>
              <a:sym typeface="Lexend ExtraBold"/>
            </a:endParaRPr>
          </a:p>
          <a:p>
            <a:pPr indent="0" lvl="0" marL="0" rtl="0" algn="l">
              <a:lnSpc>
                <a:spcPct val="115000"/>
              </a:lnSpc>
              <a:spcBef>
                <a:spcPts val="1200"/>
              </a:spcBef>
              <a:spcAft>
                <a:spcPts val="0"/>
              </a:spcAft>
              <a:buNone/>
            </a:pPr>
            <a:r>
              <a:rPr lang="it" sz="1600">
                <a:solidFill>
                  <a:schemeClr val="lt1"/>
                </a:solidFill>
                <a:latin typeface="Lexend ExtraBold"/>
                <a:ea typeface="Lexend ExtraBold"/>
                <a:cs typeface="Lexend ExtraBold"/>
                <a:sym typeface="Lexend ExtraBold"/>
              </a:rPr>
              <a:t>Project: </a:t>
            </a:r>
            <a:r>
              <a:rPr lang="it" sz="1600">
                <a:solidFill>
                  <a:schemeClr val="lt1"/>
                </a:solidFill>
                <a:latin typeface="Lexend"/>
                <a:ea typeface="Lexend"/>
                <a:cs typeface="Lexend"/>
                <a:sym typeface="Lexend"/>
              </a:rPr>
              <a:t>Personal wellness tracker</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ExtraBold"/>
                <a:ea typeface="Lexend ExtraBold"/>
                <a:cs typeface="Lexend ExtraBold"/>
                <a:sym typeface="Lexend ExtraBold"/>
              </a:rPr>
              <a:t>Inspiration: </a:t>
            </a:r>
            <a:r>
              <a:rPr lang="it" sz="1600">
                <a:solidFill>
                  <a:schemeClr val="lt1"/>
                </a:solidFill>
                <a:latin typeface="Lexend"/>
                <a:ea typeface="Lexend"/>
                <a:cs typeface="Lexend"/>
                <a:sym typeface="Lexend"/>
              </a:rPr>
              <a:t>Gymrats</a:t>
            </a:r>
            <a:endParaRPr sz="1600">
              <a:solidFill>
                <a:schemeClr val="lt1"/>
              </a:solidFill>
              <a:latin typeface="Lexend"/>
              <a:ea typeface="Lexend"/>
              <a:cs typeface="Lexend"/>
              <a:sym typeface="Lexend"/>
            </a:endParaRPr>
          </a:p>
          <a:p>
            <a:pPr indent="-330200" lvl="0" marL="457200" rtl="0" algn="l">
              <a:lnSpc>
                <a:spcPct val="115000"/>
              </a:lnSpc>
              <a:spcBef>
                <a:spcPts val="120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1 (Front-end):</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Dashboard for logging workouts, meals, sleep tracking interface</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2 (Back-end):</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User profiles, data persistence, progress tracking database</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3 (APIs):</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Fitness API integration (Strava/Fitbit), nutrition database (Spoonacular)</a:t>
            </a:r>
            <a:endParaRPr sz="1600">
              <a:solidFill>
                <a:schemeClr val="lt1"/>
              </a:solidFill>
              <a:latin typeface="Lexend"/>
              <a:ea typeface="Lexend"/>
              <a:cs typeface="Lexend"/>
              <a:sym typeface="Lexend"/>
            </a:endParaRPr>
          </a:p>
          <a:p>
            <a:pPr indent="-330200" lvl="0" marL="457200" rtl="0" algn="l">
              <a:lnSpc>
                <a:spcPct val="115000"/>
              </a:lnSpc>
              <a:spcBef>
                <a:spcPts val="0"/>
              </a:spcBef>
              <a:spcAft>
                <a:spcPts val="0"/>
              </a:spcAft>
              <a:buClr>
                <a:schemeClr val="lt1"/>
              </a:buClr>
              <a:buSzPts val="1600"/>
              <a:buChar char="●"/>
            </a:pPr>
            <a:r>
              <a:rPr lang="it" sz="1600">
                <a:solidFill>
                  <a:schemeClr val="lt1"/>
                </a:solidFill>
                <a:latin typeface="Lexend ExtraBold"/>
                <a:ea typeface="Lexend ExtraBold"/>
                <a:cs typeface="Lexend ExtraBold"/>
                <a:sym typeface="Lexend ExtraBold"/>
              </a:rPr>
              <a:t>Module 4 (AI):</a:t>
            </a:r>
            <a:br>
              <a:rPr lang="it" sz="1600">
                <a:solidFill>
                  <a:schemeClr val="lt1"/>
                </a:solidFill>
                <a:latin typeface="Lexend ExtraBold"/>
                <a:ea typeface="Lexend ExtraBold"/>
                <a:cs typeface="Lexend ExtraBold"/>
                <a:sym typeface="Lexend ExtraBold"/>
              </a:rPr>
            </a:br>
            <a:r>
              <a:rPr lang="it" sz="1600">
                <a:solidFill>
                  <a:schemeClr val="lt1"/>
                </a:solidFill>
                <a:latin typeface="Lexend"/>
                <a:ea typeface="Lexend"/>
                <a:cs typeface="Lexend"/>
                <a:sym typeface="Lexend"/>
              </a:rPr>
              <a:t>AI workout suggestions, health insights generation, predictive goal achievement analytics</a:t>
            </a:r>
            <a:endParaRPr sz="4700">
              <a:solidFill>
                <a:schemeClr val="lt1"/>
              </a:solidFill>
              <a:latin typeface="Lexend"/>
              <a:ea typeface="Lexend"/>
              <a:cs typeface="Lexend"/>
              <a:sym typeface="Lexen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119"/>
          <p:cNvPicPr preferRelativeResize="0"/>
          <p:nvPr/>
        </p:nvPicPr>
        <p:blipFill>
          <a:blip r:embed="rId3">
            <a:alphaModFix/>
          </a:blip>
          <a:stretch>
            <a:fillRect/>
          </a:stretch>
        </p:blipFill>
        <p:spPr>
          <a:xfrm>
            <a:off x="0" y="0"/>
            <a:ext cx="9144003" cy="515688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120"/>
          <p:cNvPicPr preferRelativeResize="0"/>
          <p:nvPr/>
        </p:nvPicPr>
        <p:blipFill>
          <a:blip r:embed="rId3">
            <a:alphaModFix/>
          </a:blip>
          <a:stretch>
            <a:fillRect/>
          </a:stretch>
        </p:blipFill>
        <p:spPr>
          <a:xfrm>
            <a:off x="0" y="0"/>
            <a:ext cx="9144003" cy="5156887"/>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1"/>
          <p:cNvSpPr txBox="1"/>
          <p:nvPr/>
        </p:nvSpPr>
        <p:spPr>
          <a:xfrm>
            <a:off x="449275" y="229950"/>
            <a:ext cx="3891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Module 1 - Milestone Targets</a:t>
            </a:r>
            <a:endParaRPr sz="1700">
              <a:solidFill>
                <a:srgbClr val="0D046A"/>
              </a:solidFill>
              <a:latin typeface="Lexend Medium"/>
              <a:ea typeface="Lexend Medium"/>
              <a:cs typeface="Lexend Medium"/>
              <a:sym typeface="Lexend Medium"/>
            </a:endParaRPr>
          </a:p>
        </p:txBody>
      </p:sp>
      <p:graphicFrame>
        <p:nvGraphicFramePr>
          <p:cNvPr id="999" name="Google Shape;999;p121"/>
          <p:cNvGraphicFramePr/>
          <p:nvPr/>
        </p:nvGraphicFramePr>
        <p:xfrm>
          <a:off x="2566988" y="994500"/>
          <a:ext cx="3000000" cy="3000000"/>
        </p:xfrm>
        <a:graphic>
          <a:graphicData uri="http://schemas.openxmlformats.org/drawingml/2006/table">
            <a:tbl>
              <a:tblPr>
                <a:noFill/>
                <a:tableStyleId>{3A99EEDF-9D8B-4710-B1CC-6AE266265C1A}</a:tableStyleId>
              </a:tblPr>
              <a:tblGrid>
                <a:gridCol w="3075475"/>
                <a:gridCol w="1114750"/>
              </a:tblGrid>
              <a:tr h="200025">
                <a:tc>
                  <a:txBody>
                    <a:bodyPr/>
                    <a:lstStyle/>
                    <a:p>
                      <a:pPr indent="0" lvl="0" marL="0" rtl="0" algn="ctr">
                        <a:lnSpc>
                          <a:spcPct val="115000"/>
                        </a:lnSpc>
                        <a:spcBef>
                          <a:spcPts val="0"/>
                        </a:spcBef>
                        <a:spcAft>
                          <a:spcPts val="0"/>
                        </a:spcAft>
                        <a:buNone/>
                      </a:pPr>
                      <a:r>
                        <a:rPr b="1" lang="it" sz="1600">
                          <a:latin typeface="Lexend"/>
                          <a:ea typeface="Lexend"/>
                          <a:cs typeface="Lexend"/>
                          <a:sym typeface="Lexend"/>
                        </a:rPr>
                        <a:t>Target</a:t>
                      </a:r>
                      <a:endParaRPr b="1" sz="1600">
                        <a:latin typeface="Lexend"/>
                        <a:ea typeface="Lexend"/>
                        <a:cs typeface="Lexend"/>
                        <a:sym typeface="Lexend"/>
                      </a:endParaRPr>
                    </a:p>
                  </a:txBody>
                  <a:tcPr marT="91425" marB="91425" marR="91425" marL="91425"/>
                </a:tc>
                <a:tc>
                  <a:txBody>
                    <a:bodyPr/>
                    <a:lstStyle/>
                    <a:p>
                      <a:pPr indent="0" lvl="0" marL="0" rtl="0" algn="ctr">
                        <a:lnSpc>
                          <a:spcPct val="115000"/>
                        </a:lnSpc>
                        <a:spcBef>
                          <a:spcPts val="0"/>
                        </a:spcBef>
                        <a:spcAft>
                          <a:spcPts val="0"/>
                        </a:spcAft>
                        <a:buNone/>
                      </a:pPr>
                      <a:r>
                        <a:rPr b="1" lang="it" sz="1600">
                          <a:latin typeface="Lexend"/>
                          <a:ea typeface="Lexend"/>
                          <a:cs typeface="Lexend"/>
                          <a:sym typeface="Lexend"/>
                        </a:rPr>
                        <a:t>Punti</a:t>
                      </a:r>
                      <a:endParaRPr b="1" sz="1600">
                        <a:latin typeface="Lexend"/>
                        <a:ea typeface="Lexend"/>
                        <a:cs typeface="Lexend"/>
                        <a:sym typeface="Lexend"/>
                      </a:endParaRPr>
                    </a:p>
                  </a:txBody>
                  <a:tcPr marT="91425" marB="91425" marR="91425" marL="91425"/>
                </a:tc>
              </a:tr>
              <a:tr h="200025">
                <a:tc>
                  <a:txBody>
                    <a:bodyPr/>
                    <a:lstStyle/>
                    <a:p>
                      <a:pPr indent="0" lvl="0" marL="0" rtl="0" algn="l">
                        <a:spcBef>
                          <a:spcPts val="0"/>
                        </a:spcBef>
                        <a:spcAft>
                          <a:spcPts val="0"/>
                        </a:spcAft>
                        <a:buNone/>
                      </a:pPr>
                      <a:r>
                        <a:rPr lang="it">
                          <a:latin typeface="Lexend Light"/>
                          <a:ea typeface="Lexend Light"/>
                          <a:cs typeface="Lexend Light"/>
                          <a:sym typeface="Lexend Light"/>
                        </a:rPr>
                        <a:t>Knowledge File completa</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3</a:t>
                      </a:r>
                      <a:r>
                        <a:rPr lang="it">
                          <a:latin typeface="Lexend Light"/>
                          <a:ea typeface="Lexend Light"/>
                          <a:cs typeface="Lexend Light"/>
                          <a:sym typeface="Lexend Light"/>
                        </a:rPr>
                        <a:t> pts</a:t>
                      </a:r>
                      <a:endParaRPr>
                        <a:latin typeface="Lexend Light"/>
                        <a:ea typeface="Lexend Light"/>
                        <a:cs typeface="Lexend Light"/>
                        <a:sym typeface="Lexend Light"/>
                      </a:endParaRPr>
                    </a:p>
                  </a:txBody>
                  <a:tcPr marT="91425" marB="91425" marR="91425" marL="91425"/>
                </a:tc>
              </a:tr>
              <a:tr h="200025">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Lexend Light"/>
                          <a:ea typeface="Lexend Light"/>
                          <a:cs typeface="Lexend Light"/>
                          <a:sym typeface="Lexend Light"/>
                        </a:rPr>
                        <a:t>Front-end cliccabile con user journey principale</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5</a:t>
                      </a:r>
                      <a:r>
                        <a:rPr lang="it">
                          <a:latin typeface="Lexend Light"/>
                          <a:ea typeface="Lexend Light"/>
                          <a:cs typeface="Lexend Light"/>
                          <a:sym typeface="Lexend Light"/>
                        </a:rPr>
                        <a:t> pts</a:t>
                      </a:r>
                      <a:endParaRPr>
                        <a:latin typeface="Lexend Light"/>
                        <a:ea typeface="Lexend Light"/>
                        <a:cs typeface="Lexend Light"/>
                        <a:sym typeface="Lexend Light"/>
                      </a:endParaRPr>
                    </a:p>
                  </a:txBody>
                  <a:tcPr marT="91425" marB="91425" marR="91425" marL="91425"/>
                </a:tc>
              </a:tr>
              <a:tr h="200025">
                <a:tc>
                  <a:txBody>
                    <a:bodyPr/>
                    <a:lstStyle/>
                    <a:p>
                      <a:pPr indent="0" lvl="0" marL="0" rtl="0" algn="l">
                        <a:spcBef>
                          <a:spcPts val="0"/>
                        </a:spcBef>
                        <a:spcAft>
                          <a:spcPts val="0"/>
                        </a:spcAft>
                        <a:buNone/>
                      </a:pPr>
                      <a:r>
                        <a:rPr lang="it">
                          <a:solidFill>
                            <a:schemeClr val="dk1"/>
                          </a:solidFill>
                          <a:latin typeface="Lexend Light"/>
                          <a:ea typeface="Lexend Light"/>
                          <a:cs typeface="Lexend Light"/>
                          <a:sym typeface="Lexend Light"/>
                        </a:rPr>
                        <a:t>Landing Page pronta e visibile</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1</a:t>
                      </a:r>
                      <a:r>
                        <a:rPr lang="it">
                          <a:latin typeface="Lexend Light"/>
                          <a:ea typeface="Lexend Light"/>
                          <a:cs typeface="Lexend Light"/>
                          <a:sym typeface="Lexend Light"/>
                        </a:rPr>
                        <a:t> pts</a:t>
                      </a:r>
                      <a:endParaRPr>
                        <a:latin typeface="Lexend Light"/>
                        <a:ea typeface="Lexend Light"/>
                        <a:cs typeface="Lexend Light"/>
                        <a:sym typeface="Lexend Light"/>
                      </a:endParaRPr>
                    </a:p>
                  </a:txBody>
                  <a:tcPr marT="91425" marB="91425" marR="91425" marL="91425"/>
                </a:tc>
              </a:tr>
              <a:tr h="200025">
                <a:tc>
                  <a:txBody>
                    <a:bodyPr/>
                    <a:lstStyle/>
                    <a:p>
                      <a:pPr indent="0" lvl="0" marL="0" rtl="0" algn="l">
                        <a:spcBef>
                          <a:spcPts val="0"/>
                        </a:spcBef>
                        <a:spcAft>
                          <a:spcPts val="0"/>
                        </a:spcAft>
                        <a:buNone/>
                      </a:pPr>
                      <a:r>
                        <a:rPr lang="it">
                          <a:latin typeface="Lexend Light"/>
                          <a:ea typeface="Lexend Light"/>
                          <a:cs typeface="Lexend Light"/>
                          <a:sym typeface="Lexend Light"/>
                        </a:rPr>
                        <a:t>Pubblicato su dominio personalizzato</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1</a:t>
                      </a:r>
                      <a:r>
                        <a:rPr lang="it">
                          <a:latin typeface="Lexend Light"/>
                          <a:ea typeface="Lexend Light"/>
                          <a:cs typeface="Lexend Light"/>
                          <a:sym typeface="Lexend Light"/>
                        </a:rPr>
                        <a:t> pts</a:t>
                      </a:r>
                      <a:endParaRPr>
                        <a:latin typeface="Lexend Light"/>
                        <a:ea typeface="Lexend Light"/>
                        <a:cs typeface="Lexend Light"/>
                        <a:sym typeface="Lexend Light"/>
                      </a:endParaRPr>
                    </a:p>
                  </a:txBody>
                  <a:tcPr marT="91425" marB="91425" marR="91425" marL="91425"/>
                </a:tc>
              </a:tr>
              <a:tr h="200025">
                <a:tc>
                  <a:txBody>
                    <a:bodyPr/>
                    <a:lstStyle/>
                    <a:p>
                      <a:pPr indent="0" lvl="0" marL="0" rtl="0" algn="l">
                        <a:spcBef>
                          <a:spcPts val="0"/>
                        </a:spcBef>
                        <a:spcAft>
                          <a:spcPts val="0"/>
                        </a:spcAft>
                        <a:buNone/>
                      </a:pPr>
                      <a:r>
                        <a:rPr lang="it">
                          <a:latin typeface="Lexend Light"/>
                          <a:ea typeface="Lexend Light"/>
                          <a:cs typeface="Lexend Light"/>
                          <a:sym typeface="Lexend Light"/>
                        </a:rPr>
                        <a:t>Bonus per storytelling/design/wow factor</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it">
                          <a:latin typeface="Lexend Light"/>
                          <a:ea typeface="Lexend Light"/>
                          <a:cs typeface="Lexend Light"/>
                          <a:sym typeface="Lexend Light"/>
                        </a:rPr>
                        <a:t>+1 pt (opzionale)</a:t>
                      </a:r>
                      <a:endParaRPr>
                        <a:latin typeface="Lexend Light"/>
                        <a:ea typeface="Lexend Light"/>
                        <a:cs typeface="Lexend Light"/>
                        <a:sym typeface="Lexend Light"/>
                      </a:endParaRPr>
                    </a:p>
                  </a:txBody>
                  <a:tcPr marT="91425" marB="91425" marR="91425" marL="91425"/>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22"/>
          <p:cNvSpPr txBox="1"/>
          <p:nvPr/>
        </p:nvSpPr>
        <p:spPr>
          <a:xfrm>
            <a:off x="922975" y="1318225"/>
            <a:ext cx="6684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400">
                <a:solidFill>
                  <a:srgbClr val="FF5D4E"/>
                </a:solidFill>
                <a:latin typeface="Lexend Medium"/>
                <a:ea typeface="Lexend Medium"/>
                <a:cs typeface="Lexend Medium"/>
                <a:sym typeface="Lexend Medium"/>
              </a:rPr>
              <a:t>Kick-off e definizione dell’idea</a:t>
            </a:r>
            <a:endParaRPr sz="3400">
              <a:solidFill>
                <a:srgbClr val="FF5D4E"/>
              </a:solidFill>
              <a:latin typeface="Lexend Medium"/>
              <a:ea typeface="Lexend Medium"/>
              <a:cs typeface="Lexend Medium"/>
              <a:sym typeface="Lexend Medium"/>
            </a:endParaRPr>
          </a:p>
        </p:txBody>
      </p:sp>
      <p:sp>
        <p:nvSpPr>
          <p:cNvPr id="1005" name="Google Shape;1005;p122"/>
          <p:cNvSpPr txBox="1"/>
          <p:nvPr/>
        </p:nvSpPr>
        <p:spPr>
          <a:xfrm>
            <a:off x="922984" y="2312525"/>
            <a:ext cx="392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rgbClr val="1B1464"/>
                </a:solidFill>
                <a:latin typeface="Lexend"/>
                <a:ea typeface="Lexend"/>
                <a:cs typeface="Lexend"/>
                <a:sym typeface="Lexend"/>
              </a:rPr>
              <a:t>Regole:</a:t>
            </a:r>
            <a:endParaRPr b="1" sz="1500">
              <a:solidFill>
                <a:srgbClr val="1B1464"/>
              </a:solidFill>
              <a:latin typeface="Lexend"/>
              <a:ea typeface="Lexend"/>
              <a:cs typeface="Lexend"/>
              <a:sym typeface="Lexend"/>
            </a:endParaRPr>
          </a:p>
        </p:txBody>
      </p:sp>
      <p:grpSp>
        <p:nvGrpSpPr>
          <p:cNvPr id="1006" name="Google Shape;1006;p122"/>
          <p:cNvGrpSpPr/>
          <p:nvPr/>
        </p:nvGrpSpPr>
        <p:grpSpPr>
          <a:xfrm>
            <a:off x="7879475" y="168250"/>
            <a:ext cx="1000800" cy="369300"/>
            <a:chOff x="7529125" y="168250"/>
            <a:chExt cx="1000800" cy="369300"/>
          </a:xfrm>
        </p:grpSpPr>
        <p:pic>
          <p:nvPicPr>
            <p:cNvPr id="1007" name="Google Shape;1007;p122"/>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1008" name="Google Shape;1008;p122"/>
            <p:cNvSpPr txBox="1"/>
            <p:nvPr/>
          </p:nvSpPr>
          <p:spPr>
            <a:xfrm>
              <a:off x="7810825" y="168250"/>
              <a:ext cx="71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15 min</a:t>
              </a:r>
              <a:endParaRPr sz="1200">
                <a:solidFill>
                  <a:srgbClr val="FF5D4E"/>
                </a:solidFill>
                <a:latin typeface="Lexend Medium"/>
                <a:ea typeface="Lexend Medium"/>
                <a:cs typeface="Lexend Medium"/>
                <a:sym typeface="Lexend Medium"/>
              </a:endParaRPr>
            </a:p>
          </p:txBody>
        </p:sp>
      </p:grpSp>
      <p:sp>
        <p:nvSpPr>
          <p:cNvPr id="1009" name="Google Shape;1009;p122"/>
          <p:cNvSpPr txBox="1"/>
          <p:nvPr/>
        </p:nvSpPr>
        <p:spPr>
          <a:xfrm>
            <a:off x="922975" y="2596350"/>
            <a:ext cx="71517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Ogni membro della squadra si presenta brevemente</a:t>
            </a:r>
            <a:endParaRPr sz="1500">
              <a:solidFill>
                <a:srgbClr val="1B1464"/>
              </a:solidFill>
              <a:latin typeface="Lexend Medium"/>
              <a:ea typeface="Lexend Medium"/>
              <a:cs typeface="Lexend Medium"/>
              <a:sym typeface="Lexend Medium"/>
            </a:endParaRPr>
          </a:p>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Chi ha già un’idea può fare un breve pitch alla squadra</a:t>
            </a:r>
            <a:endParaRPr sz="1500">
              <a:solidFill>
                <a:srgbClr val="1B1464"/>
              </a:solidFill>
              <a:latin typeface="Lexend Medium"/>
              <a:ea typeface="Lexend Medium"/>
              <a:cs typeface="Lexend Medium"/>
              <a:sym typeface="Lexend Medium"/>
            </a:endParaRPr>
          </a:p>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La squadra discute e converge su un’unica idea da sviluppare</a:t>
            </a:r>
            <a:endParaRPr sz="1500">
              <a:solidFill>
                <a:srgbClr val="1B1464"/>
              </a:solidFill>
              <a:latin typeface="Lexend Medium"/>
              <a:ea typeface="Lexend Medium"/>
              <a:cs typeface="Lexend Medium"/>
              <a:sym typeface="Lexend Medium"/>
            </a:endParaRPr>
          </a:p>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I pivot saranno permessi nel corso del programma</a:t>
            </a:r>
            <a:endParaRPr sz="1500">
              <a:solidFill>
                <a:srgbClr val="1B1464"/>
              </a:solidFill>
              <a:latin typeface="Lexend Medium"/>
              <a:ea typeface="Lexend Medium"/>
              <a:cs typeface="Lexend Medium"/>
              <a:sym typeface="Lexend Medium"/>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3"/>
          <p:cNvSpPr txBox="1"/>
          <p:nvPr/>
        </p:nvSpPr>
        <p:spPr>
          <a:xfrm>
            <a:off x="897250" y="1156325"/>
            <a:ext cx="6684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400">
                <a:solidFill>
                  <a:srgbClr val="FF5D4E"/>
                </a:solidFill>
                <a:latin typeface="Lexend Medium"/>
                <a:ea typeface="Lexend Medium"/>
                <a:cs typeface="Lexend Medium"/>
                <a:sym typeface="Lexend Medium"/>
              </a:rPr>
              <a:t>Costruire il primo MVP</a:t>
            </a:r>
            <a:endParaRPr sz="3400">
              <a:solidFill>
                <a:srgbClr val="FF5D4E"/>
              </a:solidFill>
              <a:latin typeface="Lexend Medium"/>
              <a:ea typeface="Lexend Medium"/>
              <a:cs typeface="Lexend Medium"/>
              <a:sym typeface="Lexend Medium"/>
            </a:endParaRPr>
          </a:p>
        </p:txBody>
      </p:sp>
      <p:grpSp>
        <p:nvGrpSpPr>
          <p:cNvPr id="1015" name="Google Shape;1015;p123"/>
          <p:cNvGrpSpPr/>
          <p:nvPr/>
        </p:nvGrpSpPr>
        <p:grpSpPr>
          <a:xfrm>
            <a:off x="7879475" y="168250"/>
            <a:ext cx="1000800" cy="369300"/>
            <a:chOff x="7529125" y="168250"/>
            <a:chExt cx="1000800" cy="369300"/>
          </a:xfrm>
        </p:grpSpPr>
        <p:pic>
          <p:nvPicPr>
            <p:cNvPr id="1016" name="Google Shape;1016;p123"/>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1017" name="Google Shape;1017;p123"/>
            <p:cNvSpPr txBox="1"/>
            <p:nvPr/>
          </p:nvSpPr>
          <p:spPr>
            <a:xfrm>
              <a:off x="7810825" y="168250"/>
              <a:ext cx="71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45</a:t>
              </a:r>
              <a:r>
                <a:rPr lang="it" sz="1200">
                  <a:solidFill>
                    <a:srgbClr val="FF5D4E"/>
                  </a:solidFill>
                  <a:latin typeface="Lexend Medium"/>
                  <a:ea typeface="Lexend Medium"/>
                  <a:cs typeface="Lexend Medium"/>
                  <a:sym typeface="Lexend Medium"/>
                </a:rPr>
                <a:t> min</a:t>
              </a:r>
              <a:endParaRPr sz="1200">
                <a:solidFill>
                  <a:srgbClr val="FF5D4E"/>
                </a:solidFill>
                <a:latin typeface="Lexend Medium"/>
                <a:ea typeface="Lexend Medium"/>
                <a:cs typeface="Lexend Medium"/>
                <a:sym typeface="Lexend Medium"/>
              </a:endParaRPr>
            </a:p>
          </p:txBody>
        </p:sp>
      </p:grpSp>
      <p:sp>
        <p:nvSpPr>
          <p:cNvPr id="1018" name="Google Shape;1018;p123"/>
          <p:cNvSpPr txBox="1"/>
          <p:nvPr/>
        </p:nvSpPr>
        <p:spPr>
          <a:xfrm>
            <a:off x="897259" y="1940825"/>
            <a:ext cx="392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rgbClr val="1B1464"/>
                </a:solidFill>
                <a:latin typeface="Lexend"/>
                <a:ea typeface="Lexend"/>
                <a:cs typeface="Lexend"/>
                <a:sym typeface="Lexend"/>
              </a:rPr>
              <a:t>Regole:</a:t>
            </a:r>
            <a:endParaRPr b="1" sz="1500">
              <a:solidFill>
                <a:srgbClr val="1B1464"/>
              </a:solidFill>
              <a:latin typeface="Lexend"/>
              <a:ea typeface="Lexend"/>
              <a:cs typeface="Lexend"/>
              <a:sym typeface="Lexend"/>
            </a:endParaRPr>
          </a:p>
        </p:txBody>
      </p:sp>
      <p:sp>
        <p:nvSpPr>
          <p:cNvPr id="1019" name="Google Shape;1019;p123"/>
          <p:cNvSpPr txBox="1"/>
          <p:nvPr/>
        </p:nvSpPr>
        <p:spPr>
          <a:xfrm>
            <a:off x="897250" y="2224650"/>
            <a:ext cx="71517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Aggiungi alla Knowledge Base dall’inizio:</a:t>
            </a:r>
            <a:br>
              <a:rPr lang="it" sz="1500">
                <a:solidFill>
                  <a:srgbClr val="1B1464"/>
                </a:solidFill>
                <a:latin typeface="Lexend Medium"/>
                <a:ea typeface="Lexend Medium"/>
                <a:cs typeface="Lexend Medium"/>
                <a:sym typeface="Lexend Medium"/>
              </a:rPr>
            </a:br>
            <a:br>
              <a:rPr lang="it" sz="1500">
                <a:solidFill>
                  <a:srgbClr val="1B1464"/>
                </a:solidFill>
                <a:latin typeface="Lexend Medium"/>
                <a:ea typeface="Lexend Medium"/>
                <a:cs typeface="Lexend Medium"/>
                <a:sym typeface="Lexend Medium"/>
              </a:rPr>
            </a:br>
            <a:r>
              <a:rPr lang="it" sz="1500">
                <a:solidFill>
                  <a:srgbClr val="1B1464"/>
                </a:solidFill>
                <a:latin typeface="Lexend Medium"/>
                <a:ea typeface="Lexend Medium"/>
                <a:cs typeface="Lexend Medium"/>
                <a:sym typeface="Lexend Medium"/>
              </a:rPr>
              <a:t>“Costruire solo il front-end. Non creare datamodel. Non creare autenticazione. Non integrarsi a Supabase o ad altri servizi esterni.”</a:t>
            </a:r>
            <a:endParaRPr sz="1500">
              <a:solidFill>
                <a:srgbClr val="1B1464"/>
              </a:solidFill>
              <a:latin typeface="Lexend Medium"/>
              <a:ea typeface="Lexend Medium"/>
              <a:cs typeface="Lexend Medium"/>
              <a:sym typeface="Lexend Medium"/>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24"/>
          <p:cNvSpPr txBox="1"/>
          <p:nvPr/>
        </p:nvSpPr>
        <p:spPr>
          <a:xfrm>
            <a:off x="291325" y="1127325"/>
            <a:ext cx="2807400" cy="1629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0"/>
              </a:spcAft>
              <a:buClr>
                <a:srgbClr val="000000"/>
              </a:buClr>
              <a:buSzPts val="1800"/>
              <a:buFont typeface="Arial"/>
              <a:buNone/>
            </a:pPr>
            <a:r>
              <a:rPr b="1" lang="it" sz="4000">
                <a:solidFill>
                  <a:srgbClr val="0D046A"/>
                </a:solidFill>
                <a:latin typeface="Lexend"/>
                <a:ea typeface="Lexend"/>
                <a:cs typeface="Lexend"/>
                <a:sym typeface="Lexend"/>
              </a:rPr>
              <a:t>Demo</a:t>
            </a:r>
            <a:endParaRPr b="1" sz="4000">
              <a:solidFill>
                <a:srgbClr val="0D046A"/>
              </a:solidFill>
              <a:latin typeface="Lexend"/>
              <a:ea typeface="Lexend"/>
              <a:cs typeface="Lexend"/>
              <a:sym typeface="Lexend"/>
            </a:endParaRPr>
          </a:p>
          <a:p>
            <a:pPr indent="0" lvl="0" marL="0" marR="0" rtl="0" algn="l">
              <a:lnSpc>
                <a:spcPct val="100000"/>
              </a:lnSpc>
              <a:spcBef>
                <a:spcPts val="1800"/>
              </a:spcBef>
              <a:spcAft>
                <a:spcPts val="500"/>
              </a:spcAft>
              <a:buClr>
                <a:srgbClr val="000000"/>
              </a:buClr>
              <a:buSzPts val="1800"/>
              <a:buFont typeface="Arial"/>
              <a:buNone/>
            </a:pPr>
            <a:r>
              <a:rPr b="1" lang="it" sz="4000">
                <a:solidFill>
                  <a:srgbClr val="0D046A"/>
                </a:solidFill>
                <a:latin typeface="Lexend"/>
                <a:ea typeface="Lexend"/>
                <a:cs typeface="Lexend"/>
                <a:sym typeface="Lexend"/>
              </a:rPr>
              <a:t>Modulo 1</a:t>
            </a:r>
            <a:endParaRPr b="1" sz="4000">
              <a:solidFill>
                <a:srgbClr val="0D046A"/>
              </a:solidFill>
              <a:latin typeface="Lexend"/>
              <a:ea typeface="Lexend"/>
              <a:cs typeface="Lexend"/>
              <a:sym typeface="Lexend"/>
            </a:endParaRPr>
          </a:p>
        </p:txBody>
      </p:sp>
      <p:sp>
        <p:nvSpPr>
          <p:cNvPr id="1025" name="Google Shape;1025;p124"/>
          <p:cNvSpPr txBox="1"/>
          <p:nvPr/>
        </p:nvSpPr>
        <p:spPr>
          <a:xfrm>
            <a:off x="291325" y="2896625"/>
            <a:ext cx="31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a:ea typeface="Lexend"/>
                <a:cs typeface="Lexend"/>
                <a:sym typeface="Lexend"/>
              </a:rPr>
              <a:t>Front-end</a:t>
            </a:r>
            <a:endParaRPr>
              <a:latin typeface="Lexend"/>
              <a:ea typeface="Lexend"/>
              <a:cs typeface="Lexend"/>
              <a:sym typeface="Lexend"/>
            </a:endParaRPr>
          </a:p>
        </p:txBody>
      </p:sp>
      <p:grpSp>
        <p:nvGrpSpPr>
          <p:cNvPr id="1026" name="Google Shape;1026;p124"/>
          <p:cNvGrpSpPr/>
          <p:nvPr/>
        </p:nvGrpSpPr>
        <p:grpSpPr>
          <a:xfrm>
            <a:off x="5060250" y="1530625"/>
            <a:ext cx="1686600" cy="369300"/>
            <a:chOff x="7529125" y="168250"/>
            <a:chExt cx="1686600" cy="369300"/>
          </a:xfrm>
        </p:grpSpPr>
        <p:pic>
          <p:nvPicPr>
            <p:cNvPr id="1027" name="Google Shape;1027;p124"/>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1028" name="Google Shape;1028;p124"/>
            <p:cNvSpPr txBox="1"/>
            <p:nvPr/>
          </p:nvSpPr>
          <p:spPr>
            <a:xfrm>
              <a:off x="7810825" y="168250"/>
              <a:ext cx="140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a:t>
              </a:r>
              <a:r>
                <a:rPr lang="it" sz="1200">
                  <a:solidFill>
                    <a:srgbClr val="FF5D4E"/>
                  </a:solidFill>
                  <a:latin typeface="Lexend Medium"/>
                  <a:ea typeface="Lexend Medium"/>
                  <a:cs typeface="Lexend Medium"/>
                  <a:sym typeface="Lexend Medium"/>
                </a:rPr>
                <a:t> min per team</a:t>
              </a:r>
              <a:endParaRPr sz="1200">
                <a:solidFill>
                  <a:srgbClr val="FF5D4E"/>
                </a:solidFill>
                <a:latin typeface="Lexend Medium"/>
                <a:ea typeface="Lexend Medium"/>
                <a:cs typeface="Lexend Medium"/>
                <a:sym typeface="Lexend Medium"/>
              </a:endParaRPr>
            </a:p>
          </p:txBody>
        </p:sp>
      </p:grpSp>
      <p:grpSp>
        <p:nvGrpSpPr>
          <p:cNvPr id="1029" name="Google Shape;1029;p124"/>
          <p:cNvGrpSpPr/>
          <p:nvPr/>
        </p:nvGrpSpPr>
        <p:grpSpPr>
          <a:xfrm>
            <a:off x="5060250" y="1984325"/>
            <a:ext cx="2870100" cy="369300"/>
            <a:chOff x="7529125" y="168250"/>
            <a:chExt cx="2870100" cy="369300"/>
          </a:xfrm>
        </p:grpSpPr>
        <p:pic>
          <p:nvPicPr>
            <p:cNvPr id="1030" name="Google Shape;1030;p124"/>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1031" name="Google Shape;1031;p124"/>
            <p:cNvSpPr txBox="1"/>
            <p:nvPr/>
          </p:nvSpPr>
          <p:spPr>
            <a:xfrm>
              <a:off x="7810825" y="168250"/>
              <a:ext cx="258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a:t>
              </a:r>
              <a:r>
                <a:rPr lang="it" sz="1200">
                  <a:solidFill>
                    <a:srgbClr val="FF5D4E"/>
                  </a:solidFill>
                  <a:latin typeface="Lexend Medium"/>
                  <a:ea typeface="Lexend Medium"/>
                  <a:cs typeface="Lexend Medium"/>
                  <a:sym typeface="Lexend Medium"/>
                </a:rPr>
                <a:t> min for questions/comments</a:t>
              </a:r>
              <a:endParaRPr sz="1200">
                <a:solidFill>
                  <a:srgbClr val="FF5D4E"/>
                </a:solidFill>
                <a:latin typeface="Lexend Medium"/>
                <a:ea typeface="Lexend Medium"/>
                <a:cs typeface="Lexend Medium"/>
                <a:sym typeface="Lexend Medium"/>
              </a:endParaRPr>
            </a:p>
          </p:txBody>
        </p:sp>
      </p:grpSp>
      <p:pic>
        <p:nvPicPr>
          <p:cNvPr descr="Set a timer for 1 minute. This 1 minute timer with alarm silently counts down to 00:00 and then alerts you with a gentle alarm sound.&#10;&#10;What Is the 1 Minute Timer?&#10;If you're looking for a timer to help you stay on track with your work, a 1 minute countdown is a great option. You can use it to break up your work time into manageable chunks, and it can also help you avoid getting bogged down with one task for too long.&#10;&#10;How to Set a 1 Minute Timer&#10;There are a few different ways to set a 1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1 Minute Alarm?&#10;This timer is perfect for work or study sessions. It's also great for any activity where you want to be sure to take a break every 1 minute, such as cooking, laundry, or working out.&#10;&#10;Online Timer - https://timer.onlinealarmkur.com/en/" id="1032" name="Google Shape;1032;p124" title="1 Minute Timer">
            <a:hlinkClick r:id="rId4"/>
          </p:cNvPr>
          <p:cNvPicPr preferRelativeResize="0"/>
          <p:nvPr/>
        </p:nvPicPr>
        <p:blipFill>
          <a:blip r:embed="rId5">
            <a:alphaModFix/>
          </a:blip>
          <a:stretch>
            <a:fillRect/>
          </a:stretch>
        </p:blipFill>
        <p:spPr>
          <a:xfrm>
            <a:off x="5124750" y="2896625"/>
            <a:ext cx="2741111" cy="1541875"/>
          </a:xfrm>
          <a:prstGeom prst="rect">
            <a:avLst/>
          </a:prstGeom>
          <a:noFill/>
          <a:ln>
            <a:noFill/>
          </a:ln>
        </p:spPr>
      </p:pic>
      <p:pic>
        <p:nvPicPr>
          <p:cNvPr id="1033" name="Google Shape;1033;p124"/>
          <p:cNvPicPr preferRelativeResize="0"/>
          <p:nvPr/>
        </p:nvPicPr>
        <p:blipFill>
          <a:blip r:embed="rId6">
            <a:alphaModFix/>
          </a:blip>
          <a:stretch>
            <a:fillRect/>
          </a:stretch>
        </p:blipFill>
        <p:spPr>
          <a:xfrm>
            <a:off x="1583000" y="2756925"/>
            <a:ext cx="3014174" cy="222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25"/>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1039" name="Google Shape;1039;p125"/>
          <p:cNvSpPr txBox="1"/>
          <p:nvPr/>
        </p:nvSpPr>
        <p:spPr>
          <a:xfrm>
            <a:off x="2792850" y="2040750"/>
            <a:ext cx="3558300" cy="1062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Q&amp;A</a:t>
            </a:r>
            <a:endParaRPr b="1" sz="3800">
              <a:solidFill>
                <a:srgbClr val="FFFFFF"/>
              </a:solidFill>
              <a:latin typeface="Lexend"/>
              <a:ea typeface="Lexend"/>
              <a:cs typeface="Lexend"/>
              <a:sym typeface="Lexend"/>
            </a:endParaRPr>
          </a:p>
          <a:p>
            <a:pPr indent="0" lvl="0" marL="0" rtl="0" algn="l">
              <a:spcBef>
                <a:spcPts val="0"/>
              </a:spcBef>
              <a:spcAft>
                <a:spcPts val="0"/>
              </a:spcAft>
              <a:buNone/>
            </a:pPr>
            <a:r>
              <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26"/>
          <p:cNvSpPr txBox="1"/>
          <p:nvPr/>
        </p:nvSpPr>
        <p:spPr>
          <a:xfrm>
            <a:off x="243950" y="232300"/>
            <a:ext cx="8386500" cy="615600"/>
          </a:xfrm>
          <a:prstGeom prst="rect">
            <a:avLst/>
          </a:prstGeom>
          <a:noFill/>
          <a:ln>
            <a:noFill/>
          </a:ln>
        </p:spPr>
        <p:txBody>
          <a:bodyPr anchorCtr="0" anchor="t" bIns="91425" lIns="91425" spcFirstLastPara="1" rIns="91425" wrap="square" tIns="91425">
            <a:spAutoFit/>
          </a:bodyPr>
          <a:lstStyle/>
          <a:p>
            <a:pPr indent="0" lvl="0" marL="0" rtl="0" algn="l">
              <a:spcBef>
                <a:spcPts val="1800"/>
              </a:spcBef>
              <a:spcAft>
                <a:spcPts val="500"/>
              </a:spcAft>
              <a:buNone/>
            </a:pPr>
            <a:r>
              <a:rPr b="1" lang="it" sz="2800">
                <a:solidFill>
                  <a:srgbClr val="0D046A"/>
                </a:solidFill>
                <a:latin typeface="Lexend"/>
                <a:ea typeface="Lexend"/>
                <a:cs typeface="Lexend"/>
                <a:sym typeface="Lexend"/>
              </a:rPr>
              <a:t>Prompt per partire da uno screenshot</a:t>
            </a:r>
            <a:endParaRPr sz="200"/>
          </a:p>
        </p:txBody>
      </p:sp>
      <p:sp>
        <p:nvSpPr>
          <p:cNvPr id="1045" name="Google Shape;1045;p126"/>
          <p:cNvSpPr txBox="1"/>
          <p:nvPr/>
        </p:nvSpPr>
        <p:spPr>
          <a:xfrm>
            <a:off x="360100" y="1225650"/>
            <a:ext cx="4588200" cy="2692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it" sz="1800">
                <a:solidFill>
                  <a:srgbClr val="666666"/>
                </a:solidFill>
              </a:rPr>
              <a:t>Crea un prototipo che corrisponda esattamente a questo design. Riproducilo fedelmente.</a:t>
            </a:r>
            <a:endParaRPr sz="1800">
              <a:solidFill>
                <a:srgbClr val="666666"/>
              </a:solidFill>
            </a:endParaRPr>
          </a:p>
          <a:p>
            <a:pPr indent="0" lvl="0" marL="457200" rtl="0" algn="l">
              <a:lnSpc>
                <a:spcPct val="115000"/>
              </a:lnSpc>
              <a:spcBef>
                <a:spcPts val="0"/>
              </a:spcBef>
              <a:spcAft>
                <a:spcPts val="0"/>
              </a:spcAft>
              <a:buNone/>
            </a:pPr>
            <a:r>
              <a:t/>
            </a:r>
            <a:endParaRPr sz="1800">
              <a:solidFill>
                <a:srgbClr val="666666"/>
              </a:solidFill>
            </a:endParaRPr>
          </a:p>
          <a:p>
            <a:pPr indent="0" lvl="0" marL="457200" rtl="0" algn="l">
              <a:lnSpc>
                <a:spcPct val="115000"/>
              </a:lnSpc>
              <a:spcBef>
                <a:spcPts val="0"/>
              </a:spcBef>
              <a:spcAft>
                <a:spcPts val="0"/>
              </a:spcAft>
              <a:buNone/>
            </a:pPr>
            <a:r>
              <a:rPr lang="it" sz="1800">
                <a:solidFill>
                  <a:srgbClr val="666666"/>
                </a:solidFill>
              </a:rPr>
              <a:t>Assicurati di rispettare stili, font, spaziature e colori.</a:t>
            </a:r>
            <a:endParaRPr sz="1800">
              <a:solidFill>
                <a:srgbClr val="666666"/>
              </a:solidFill>
            </a:endParaRPr>
          </a:p>
          <a:p>
            <a:pPr indent="0" lvl="0" marL="457200" rtl="0" algn="l">
              <a:lnSpc>
                <a:spcPct val="115000"/>
              </a:lnSpc>
              <a:spcBef>
                <a:spcPts val="0"/>
              </a:spcBef>
              <a:spcAft>
                <a:spcPts val="0"/>
              </a:spcAft>
              <a:buNone/>
            </a:pPr>
            <a:r>
              <a:t/>
            </a:r>
            <a:endParaRPr sz="1800">
              <a:solidFill>
                <a:srgbClr val="666666"/>
              </a:solidFill>
            </a:endParaRPr>
          </a:p>
          <a:p>
            <a:pPr indent="0" lvl="0" marL="457200" rtl="0" algn="l">
              <a:lnSpc>
                <a:spcPct val="115000"/>
              </a:lnSpc>
              <a:spcBef>
                <a:spcPts val="0"/>
              </a:spcBef>
              <a:spcAft>
                <a:spcPts val="0"/>
              </a:spcAft>
              <a:buNone/>
            </a:pPr>
            <a:r>
              <a:rPr lang="it" sz="1800">
                <a:solidFill>
                  <a:srgbClr val="666666"/>
                </a:solidFill>
              </a:rPr>
              <a:t>[Aggiungere schermata]</a:t>
            </a:r>
            <a:endParaRPr sz="18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9"/>
          <p:cNvPicPr preferRelativeResize="0"/>
          <p:nvPr/>
        </p:nvPicPr>
        <p:blipFill>
          <a:blip r:embed="rId3">
            <a:alphaModFix/>
          </a:blip>
          <a:stretch>
            <a:fillRect/>
          </a:stretch>
        </p:blipFill>
        <p:spPr>
          <a:xfrm>
            <a:off x="1703961" y="830325"/>
            <a:ext cx="1245876" cy="1881677"/>
          </a:xfrm>
          <a:prstGeom prst="rect">
            <a:avLst/>
          </a:prstGeom>
          <a:noFill/>
          <a:ln>
            <a:noFill/>
          </a:ln>
        </p:spPr>
      </p:pic>
      <p:pic>
        <p:nvPicPr>
          <p:cNvPr id="116" name="Google Shape;116;p19"/>
          <p:cNvPicPr preferRelativeResize="0"/>
          <p:nvPr/>
        </p:nvPicPr>
        <p:blipFill>
          <a:blip r:embed="rId4">
            <a:alphaModFix amt="60000"/>
          </a:blip>
          <a:stretch>
            <a:fillRect/>
          </a:stretch>
        </p:blipFill>
        <p:spPr>
          <a:xfrm>
            <a:off x="4386475" y="467172"/>
            <a:ext cx="3853126" cy="2889826"/>
          </a:xfrm>
          <a:prstGeom prst="rect">
            <a:avLst/>
          </a:prstGeom>
          <a:noFill/>
          <a:ln>
            <a:noFill/>
          </a:ln>
        </p:spPr>
      </p:pic>
      <p:sp>
        <p:nvSpPr>
          <p:cNvPr id="117" name="Google Shape;117;p19"/>
          <p:cNvSpPr txBox="1"/>
          <p:nvPr/>
        </p:nvSpPr>
        <p:spPr>
          <a:xfrm>
            <a:off x="4386475" y="3568125"/>
            <a:ext cx="38532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it" sz="1200">
                <a:solidFill>
                  <a:srgbClr val="1B1464"/>
                </a:solidFill>
                <a:latin typeface="Lexend"/>
                <a:ea typeface="Lexend"/>
                <a:cs typeface="Lexend"/>
                <a:sym typeface="Lexend"/>
              </a:rPr>
              <a:t>Working software is the primary measure of progress.</a:t>
            </a:r>
            <a:endParaRPr b="1" sz="1200">
              <a:solidFill>
                <a:srgbClr val="1B1464"/>
              </a:solidFill>
              <a:latin typeface="Lexend"/>
              <a:ea typeface="Lexend"/>
              <a:cs typeface="Lexend"/>
              <a:sym typeface="Lexend"/>
            </a:endParaRPr>
          </a:p>
          <a:p>
            <a:pPr indent="0" lvl="0" marL="0" marR="0" rtl="0" algn="ctr">
              <a:lnSpc>
                <a:spcPct val="100000"/>
              </a:lnSpc>
              <a:spcBef>
                <a:spcPts val="0"/>
              </a:spcBef>
              <a:spcAft>
                <a:spcPts val="0"/>
              </a:spcAft>
              <a:buNone/>
            </a:pPr>
            <a:r>
              <a:t/>
            </a:r>
            <a:endParaRPr b="1" sz="1200">
              <a:solidFill>
                <a:srgbClr val="1B1464"/>
              </a:solidFill>
              <a:latin typeface="Lexend"/>
              <a:ea typeface="Lexend"/>
              <a:cs typeface="Lexend"/>
              <a:sym typeface="Lexend"/>
            </a:endParaRPr>
          </a:p>
          <a:p>
            <a:pPr indent="0" lvl="0" marL="0" marR="0" rtl="0" algn="ctr">
              <a:lnSpc>
                <a:spcPct val="100000"/>
              </a:lnSpc>
              <a:spcBef>
                <a:spcPts val="0"/>
              </a:spcBef>
              <a:spcAft>
                <a:spcPts val="0"/>
              </a:spcAft>
              <a:buNone/>
            </a:pPr>
            <a:r>
              <a:rPr b="1" lang="it" sz="1200">
                <a:solidFill>
                  <a:srgbClr val="1B1464"/>
                </a:solidFill>
                <a:latin typeface="Lexend"/>
                <a:ea typeface="Lexend"/>
                <a:cs typeface="Lexend"/>
                <a:sym typeface="Lexend"/>
              </a:rPr>
              <a:t>Agile Manifesto</a:t>
            </a:r>
            <a:endParaRPr b="1" sz="1200">
              <a:solidFill>
                <a:srgbClr val="1B1464"/>
              </a:solidFill>
              <a:latin typeface="Lexend"/>
              <a:ea typeface="Lexend"/>
              <a:cs typeface="Lexend"/>
              <a:sym typeface="Lexend"/>
            </a:endParaRPr>
          </a:p>
          <a:p>
            <a:pPr indent="0" lvl="0" marL="0" marR="0" rtl="0" algn="ctr">
              <a:lnSpc>
                <a:spcPct val="100000"/>
              </a:lnSpc>
              <a:spcBef>
                <a:spcPts val="0"/>
              </a:spcBef>
              <a:spcAft>
                <a:spcPts val="0"/>
              </a:spcAft>
              <a:buNone/>
            </a:pPr>
            <a:r>
              <a:t/>
            </a:r>
            <a:endParaRPr b="1" sz="1200">
              <a:solidFill>
                <a:srgbClr val="1B1464"/>
              </a:solidFill>
              <a:latin typeface="Lexend"/>
              <a:ea typeface="Lexend"/>
              <a:cs typeface="Lexend"/>
              <a:sym typeface="Lexend"/>
            </a:endParaRPr>
          </a:p>
        </p:txBody>
      </p:sp>
      <p:pic>
        <p:nvPicPr>
          <p:cNvPr id="118" name="Google Shape;118;p19"/>
          <p:cNvPicPr preferRelativeResize="0"/>
          <p:nvPr/>
        </p:nvPicPr>
        <p:blipFill>
          <a:blip r:embed="rId5">
            <a:alphaModFix/>
          </a:blip>
          <a:stretch>
            <a:fillRect/>
          </a:stretch>
        </p:blipFill>
        <p:spPr>
          <a:xfrm>
            <a:off x="1137825" y="3060063"/>
            <a:ext cx="2378151" cy="11890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27"/>
          <p:cNvSpPr txBox="1"/>
          <p:nvPr/>
        </p:nvSpPr>
        <p:spPr>
          <a:xfrm>
            <a:off x="243950" y="232300"/>
            <a:ext cx="8386500" cy="615600"/>
          </a:xfrm>
          <a:prstGeom prst="rect">
            <a:avLst/>
          </a:prstGeom>
          <a:noFill/>
          <a:ln>
            <a:noFill/>
          </a:ln>
        </p:spPr>
        <p:txBody>
          <a:bodyPr anchorCtr="0" anchor="t" bIns="91425" lIns="91425" spcFirstLastPara="1" rIns="91425" wrap="square" tIns="91425">
            <a:spAutoFit/>
          </a:bodyPr>
          <a:lstStyle/>
          <a:p>
            <a:pPr indent="0" lvl="0" marL="0" rtl="0" algn="l">
              <a:spcBef>
                <a:spcPts val="1800"/>
              </a:spcBef>
              <a:spcAft>
                <a:spcPts val="500"/>
              </a:spcAft>
              <a:buNone/>
            </a:pPr>
            <a:r>
              <a:rPr b="1" lang="it" sz="2800">
                <a:solidFill>
                  <a:srgbClr val="0D046A"/>
                </a:solidFill>
                <a:latin typeface="Lexend"/>
                <a:ea typeface="Lexend"/>
                <a:cs typeface="Lexend"/>
                <a:sym typeface="Lexend"/>
              </a:rPr>
              <a:t>Links</a:t>
            </a:r>
            <a:endParaRPr sz="200"/>
          </a:p>
        </p:txBody>
      </p:sp>
      <p:sp>
        <p:nvSpPr>
          <p:cNvPr id="1051" name="Google Shape;1051;p127"/>
          <p:cNvSpPr txBox="1"/>
          <p:nvPr/>
        </p:nvSpPr>
        <p:spPr>
          <a:xfrm>
            <a:off x="360100" y="981725"/>
            <a:ext cx="4588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Component libraries:</a:t>
            </a:r>
            <a:endParaRPr/>
          </a:p>
          <a:p>
            <a:pPr indent="-317500" lvl="0" marL="457200" rtl="0" algn="l">
              <a:spcBef>
                <a:spcPts val="0"/>
              </a:spcBef>
              <a:spcAft>
                <a:spcPts val="0"/>
              </a:spcAft>
              <a:buSzPts val="1400"/>
              <a:buChar char="●"/>
            </a:pPr>
            <a:r>
              <a:rPr lang="it" u="sng">
                <a:solidFill>
                  <a:schemeClr val="hlink"/>
                </a:solidFill>
                <a:hlinkClick r:id="rId3"/>
              </a:rPr>
              <a:t>https://www.radix-ui.com/primitives</a:t>
            </a:r>
            <a:endParaRPr/>
          </a:p>
          <a:p>
            <a:pPr indent="-317500" lvl="0" marL="457200" rtl="0" algn="l">
              <a:spcBef>
                <a:spcPts val="0"/>
              </a:spcBef>
              <a:spcAft>
                <a:spcPts val="0"/>
              </a:spcAft>
              <a:buSzPts val="1400"/>
              <a:buChar char="●"/>
            </a:pPr>
            <a:r>
              <a:rPr lang="it" u="sng">
                <a:solidFill>
                  <a:schemeClr val="hlink"/>
                </a:solidFill>
                <a:hlinkClick r:id="rId4"/>
              </a:rPr>
              <a:t>https://ui.shadcn.com/</a:t>
            </a:r>
            <a:endParaRPr/>
          </a:p>
          <a:p>
            <a:pPr indent="-317500" lvl="0" marL="457200" rtl="0" algn="l">
              <a:spcBef>
                <a:spcPts val="0"/>
              </a:spcBef>
              <a:spcAft>
                <a:spcPts val="0"/>
              </a:spcAft>
              <a:buSzPts val="1400"/>
              <a:buChar char="●"/>
            </a:pPr>
            <a:r>
              <a:rPr lang="it" u="sng">
                <a:solidFill>
                  <a:schemeClr val="hlink"/>
                </a:solidFill>
                <a:hlinkClick r:id="rId5"/>
              </a:rPr>
              <a:t>https://21st.dev/home</a:t>
            </a:r>
            <a:endParaRPr/>
          </a:p>
          <a:p>
            <a:pPr indent="-317500" lvl="0" marL="457200" rtl="0" algn="l">
              <a:spcBef>
                <a:spcPts val="0"/>
              </a:spcBef>
              <a:spcAft>
                <a:spcPts val="0"/>
              </a:spcAft>
              <a:buSzPts val="1400"/>
              <a:buChar char="●"/>
            </a:pPr>
            <a:r>
              <a:rPr lang="it" u="sng">
                <a:solidFill>
                  <a:schemeClr val="hlink"/>
                </a:solidFill>
                <a:hlinkClick r:id="rId6"/>
              </a:rPr>
              <a:t>https://magicui.design/</a:t>
            </a:r>
            <a:endParaRPr/>
          </a:p>
          <a:p>
            <a:pPr indent="-317500" lvl="0" marL="457200" rtl="0" algn="l">
              <a:spcBef>
                <a:spcPts val="0"/>
              </a:spcBef>
              <a:spcAft>
                <a:spcPts val="0"/>
              </a:spcAft>
              <a:buSzPts val="1400"/>
              <a:buChar char="●"/>
            </a:pPr>
            <a:r>
              <a:rPr lang="it" u="sng">
                <a:solidFill>
                  <a:schemeClr val="hlink"/>
                </a:solidFill>
                <a:hlinkClick r:id="rId7"/>
              </a:rPr>
              <a:t>https://www.neobrutalism.dev/</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Icon libraries:</a:t>
            </a:r>
            <a:endParaRPr/>
          </a:p>
          <a:p>
            <a:pPr indent="-317500" lvl="0" marL="457200" rtl="0" algn="l">
              <a:spcBef>
                <a:spcPts val="0"/>
              </a:spcBef>
              <a:spcAft>
                <a:spcPts val="0"/>
              </a:spcAft>
              <a:buSzPts val="1400"/>
              <a:buChar char="●"/>
            </a:pPr>
            <a:r>
              <a:rPr lang="it" u="sng">
                <a:solidFill>
                  <a:schemeClr val="hlink"/>
                </a:solidFill>
                <a:hlinkClick r:id="rId8"/>
              </a:rPr>
              <a:t>https://lucide.dev/icons/</a:t>
            </a:r>
            <a:endParaRPr/>
          </a:p>
          <a:p>
            <a:pPr indent="-317500" lvl="0" marL="457200" rtl="0" algn="l">
              <a:spcBef>
                <a:spcPts val="0"/>
              </a:spcBef>
              <a:spcAft>
                <a:spcPts val="0"/>
              </a:spcAft>
              <a:buSzPts val="1400"/>
              <a:buChar char="●"/>
            </a:pPr>
            <a:r>
              <a:rPr lang="it" u="sng">
                <a:solidFill>
                  <a:schemeClr val="hlink"/>
                </a:solidFill>
                <a:hlinkClick r:id="rId9"/>
              </a:rPr>
              <a:t>https://react-icons.github.io/react-icons/</a:t>
            </a:r>
            <a:endParaRPr/>
          </a:p>
          <a:p>
            <a:pPr indent="-317500" lvl="0" marL="457200" rtl="0" algn="l">
              <a:spcBef>
                <a:spcPts val="0"/>
              </a:spcBef>
              <a:spcAft>
                <a:spcPts val="0"/>
              </a:spcAft>
              <a:buSzPts val="1400"/>
              <a:buChar char="●"/>
            </a:pPr>
            <a:r>
              <a:rPr lang="it" u="sng">
                <a:solidFill>
                  <a:schemeClr val="hlink"/>
                </a:solidFill>
                <a:hlinkClick r:id="rId10"/>
              </a:rPr>
              <a:t>https://fonts.google.com/icons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it"/>
              <a:t>Font library: </a:t>
            </a:r>
            <a:r>
              <a:rPr lang="it" u="sng">
                <a:solidFill>
                  <a:schemeClr val="hlink"/>
                </a:solidFill>
                <a:hlinkClick r:id="rId11"/>
              </a:rPr>
              <a:t>https://fonts.google.com/</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p128"/>
          <p:cNvPicPr preferRelativeResize="0"/>
          <p:nvPr/>
        </p:nvPicPr>
        <p:blipFill>
          <a:blip r:embed="rId3">
            <a:alphaModFix/>
          </a:blip>
          <a:stretch>
            <a:fillRect/>
          </a:stretch>
        </p:blipFill>
        <p:spPr>
          <a:xfrm>
            <a:off x="3843600" y="1148750"/>
            <a:ext cx="1456800" cy="1456800"/>
          </a:xfrm>
          <a:prstGeom prst="roundRect">
            <a:avLst>
              <a:gd fmla="val 4331" name="adj"/>
            </a:avLst>
          </a:prstGeom>
          <a:noFill/>
          <a:ln cap="flat" cmpd="sng" w="28575">
            <a:solidFill>
              <a:srgbClr val="1B1464"/>
            </a:solidFill>
            <a:prstDash val="solid"/>
            <a:round/>
            <a:headEnd len="sm" w="sm" type="none"/>
            <a:tailEnd len="sm" w="sm" type="none"/>
          </a:ln>
        </p:spPr>
      </p:pic>
      <p:sp>
        <p:nvSpPr>
          <p:cNvPr id="1057" name="Google Shape;1057;p128"/>
          <p:cNvSpPr txBox="1"/>
          <p:nvPr/>
        </p:nvSpPr>
        <p:spPr>
          <a:xfrm>
            <a:off x="449275" y="229950"/>
            <a:ext cx="6816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Chi puoi seguire?</a:t>
            </a:r>
            <a:endParaRPr sz="1700">
              <a:solidFill>
                <a:srgbClr val="0D046A"/>
              </a:solidFill>
              <a:latin typeface="Lexend Medium"/>
              <a:ea typeface="Lexend Medium"/>
              <a:cs typeface="Lexend Medium"/>
              <a:sym typeface="Lexend Medium"/>
            </a:endParaRPr>
          </a:p>
        </p:txBody>
      </p:sp>
      <p:pic>
        <p:nvPicPr>
          <p:cNvPr id="1058" name="Google Shape;1058;p128"/>
          <p:cNvPicPr preferRelativeResize="0"/>
          <p:nvPr/>
        </p:nvPicPr>
        <p:blipFill>
          <a:blip r:embed="rId4">
            <a:alphaModFix/>
          </a:blip>
          <a:stretch>
            <a:fillRect/>
          </a:stretch>
        </p:blipFill>
        <p:spPr>
          <a:xfrm>
            <a:off x="1121700" y="1148748"/>
            <a:ext cx="1456800" cy="1456800"/>
          </a:xfrm>
          <a:prstGeom prst="roundRect">
            <a:avLst>
              <a:gd fmla="val 5934" name="adj"/>
            </a:avLst>
          </a:prstGeom>
          <a:noFill/>
          <a:ln cap="flat" cmpd="sng" w="28575">
            <a:solidFill>
              <a:srgbClr val="1B1464"/>
            </a:solidFill>
            <a:prstDash val="solid"/>
            <a:round/>
            <a:headEnd len="sm" w="sm" type="none"/>
            <a:tailEnd len="sm" w="sm" type="none"/>
          </a:ln>
        </p:spPr>
      </p:pic>
      <p:sp>
        <p:nvSpPr>
          <p:cNvPr id="1059" name="Google Shape;1059;p128"/>
          <p:cNvSpPr txBox="1"/>
          <p:nvPr/>
        </p:nvSpPr>
        <p:spPr>
          <a:xfrm>
            <a:off x="350100" y="28875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Colin Matthews</a:t>
            </a:r>
            <a:endParaRPr sz="2000">
              <a:solidFill>
                <a:schemeClr val="dk1"/>
              </a:solidFill>
              <a:latin typeface="Lexend Medium"/>
              <a:ea typeface="Lexend Medium"/>
              <a:cs typeface="Lexend Medium"/>
              <a:sym typeface="Lexend Medium"/>
            </a:endParaRPr>
          </a:p>
        </p:txBody>
      </p:sp>
      <p:sp>
        <p:nvSpPr>
          <p:cNvPr id="1060" name="Google Shape;1060;p128"/>
          <p:cNvSpPr txBox="1"/>
          <p:nvPr/>
        </p:nvSpPr>
        <p:spPr>
          <a:xfrm>
            <a:off x="350100" y="33801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5"/>
              </a:rPr>
              <a:t>/colinmatthews-pm</a:t>
            </a:r>
            <a:endParaRPr sz="1200">
              <a:solidFill>
                <a:schemeClr val="dk1"/>
              </a:solidFill>
              <a:latin typeface="Lexend"/>
              <a:ea typeface="Lexend"/>
              <a:cs typeface="Lexend"/>
              <a:sym typeface="Lexend"/>
            </a:endParaRPr>
          </a:p>
        </p:txBody>
      </p:sp>
      <p:sp>
        <p:nvSpPr>
          <p:cNvPr id="1061" name="Google Shape;1061;p128"/>
          <p:cNvSpPr txBox="1"/>
          <p:nvPr/>
        </p:nvSpPr>
        <p:spPr>
          <a:xfrm>
            <a:off x="413100" y="3839050"/>
            <a:ext cx="2874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Founder of Tech for Product</a:t>
            </a:r>
            <a:endParaRPr b="1" sz="1200">
              <a:latin typeface="Lexend"/>
              <a:ea typeface="Lexend"/>
              <a:cs typeface="Lexend"/>
              <a:sym typeface="Lexend"/>
            </a:endParaRPr>
          </a:p>
        </p:txBody>
      </p:sp>
      <p:sp>
        <p:nvSpPr>
          <p:cNvPr id="1062" name="Google Shape;1062;p128"/>
          <p:cNvSpPr txBox="1"/>
          <p:nvPr/>
        </p:nvSpPr>
        <p:spPr>
          <a:xfrm>
            <a:off x="3072000" y="28875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Adam Silverman</a:t>
            </a:r>
            <a:endParaRPr sz="2000">
              <a:solidFill>
                <a:schemeClr val="dk1"/>
              </a:solidFill>
              <a:latin typeface="Lexend Medium"/>
              <a:ea typeface="Lexend Medium"/>
              <a:cs typeface="Lexend Medium"/>
              <a:sym typeface="Lexend Medium"/>
            </a:endParaRPr>
          </a:p>
        </p:txBody>
      </p:sp>
      <p:sp>
        <p:nvSpPr>
          <p:cNvPr id="1063" name="Google Shape;1063;p128"/>
          <p:cNvSpPr txBox="1"/>
          <p:nvPr/>
        </p:nvSpPr>
        <p:spPr>
          <a:xfrm>
            <a:off x="3072000" y="33801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6"/>
              </a:rPr>
              <a:t>@AtomSilverman</a:t>
            </a:r>
            <a:endParaRPr sz="1200">
              <a:solidFill>
                <a:schemeClr val="dk1"/>
              </a:solidFill>
              <a:latin typeface="Lexend"/>
              <a:ea typeface="Lexend"/>
              <a:cs typeface="Lexend"/>
              <a:sym typeface="Lexend"/>
            </a:endParaRPr>
          </a:p>
        </p:txBody>
      </p:sp>
      <p:sp>
        <p:nvSpPr>
          <p:cNvPr id="1064" name="Google Shape;1064;p128"/>
          <p:cNvSpPr txBox="1"/>
          <p:nvPr/>
        </p:nvSpPr>
        <p:spPr>
          <a:xfrm>
            <a:off x="3489300" y="3839050"/>
            <a:ext cx="21654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Founder of Agen.cy</a:t>
            </a:r>
            <a:endParaRPr b="1" sz="1200">
              <a:latin typeface="Lexend"/>
              <a:ea typeface="Lexend"/>
              <a:cs typeface="Lexend"/>
              <a:sym typeface="Lexend"/>
            </a:endParaRPr>
          </a:p>
        </p:txBody>
      </p:sp>
      <p:pic>
        <p:nvPicPr>
          <p:cNvPr id="1065" name="Google Shape;1065;p128"/>
          <p:cNvPicPr preferRelativeResize="0"/>
          <p:nvPr/>
        </p:nvPicPr>
        <p:blipFill>
          <a:blip r:embed="rId7">
            <a:alphaModFix/>
          </a:blip>
          <a:stretch>
            <a:fillRect/>
          </a:stretch>
        </p:blipFill>
        <p:spPr>
          <a:xfrm>
            <a:off x="6565500" y="1148750"/>
            <a:ext cx="1456800" cy="1456800"/>
          </a:xfrm>
          <a:prstGeom prst="roundRect">
            <a:avLst>
              <a:gd fmla="val 4989" name="adj"/>
            </a:avLst>
          </a:prstGeom>
          <a:noFill/>
          <a:ln cap="flat" cmpd="sng" w="28575">
            <a:solidFill>
              <a:srgbClr val="1B1464"/>
            </a:solidFill>
            <a:prstDash val="solid"/>
            <a:round/>
            <a:headEnd len="sm" w="sm" type="none"/>
            <a:tailEnd len="sm" w="sm" type="none"/>
          </a:ln>
        </p:spPr>
      </p:pic>
      <p:sp>
        <p:nvSpPr>
          <p:cNvPr id="1066" name="Google Shape;1066;p128"/>
          <p:cNvSpPr txBox="1"/>
          <p:nvPr/>
        </p:nvSpPr>
        <p:spPr>
          <a:xfrm>
            <a:off x="5793900" y="29044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Greg Isenberg</a:t>
            </a:r>
            <a:endParaRPr sz="2000">
              <a:solidFill>
                <a:schemeClr val="dk1"/>
              </a:solidFill>
              <a:latin typeface="Lexend Medium"/>
              <a:ea typeface="Lexend Medium"/>
              <a:cs typeface="Lexend Medium"/>
              <a:sym typeface="Lexend Medium"/>
            </a:endParaRPr>
          </a:p>
        </p:txBody>
      </p:sp>
      <p:sp>
        <p:nvSpPr>
          <p:cNvPr id="1067" name="Google Shape;1067;p128"/>
          <p:cNvSpPr txBox="1"/>
          <p:nvPr/>
        </p:nvSpPr>
        <p:spPr>
          <a:xfrm>
            <a:off x="5793900" y="33970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8"/>
              </a:rPr>
              <a:t>@GregIsenberg</a:t>
            </a:r>
            <a:endParaRPr sz="1200">
              <a:solidFill>
                <a:schemeClr val="dk1"/>
              </a:solidFill>
              <a:latin typeface="Lexend"/>
              <a:ea typeface="Lexend"/>
              <a:cs typeface="Lexend"/>
              <a:sym typeface="Lexend"/>
            </a:endParaRPr>
          </a:p>
        </p:txBody>
      </p:sp>
      <p:sp>
        <p:nvSpPr>
          <p:cNvPr id="1068" name="Google Shape;1068;p128"/>
          <p:cNvSpPr txBox="1"/>
          <p:nvPr/>
        </p:nvSpPr>
        <p:spPr>
          <a:xfrm>
            <a:off x="6211200" y="3855900"/>
            <a:ext cx="21654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Startup ideas Youtube channel</a:t>
            </a:r>
            <a:endParaRPr b="1" sz="1200">
              <a:latin typeface="Lexend"/>
              <a:ea typeface="Lexend"/>
              <a:cs typeface="Lexend"/>
              <a:sym typeface="Lexen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29"/>
          <p:cNvSpPr txBox="1"/>
          <p:nvPr/>
        </p:nvSpPr>
        <p:spPr>
          <a:xfrm>
            <a:off x="449275" y="229950"/>
            <a:ext cx="2167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Ultima domanda…</a:t>
            </a:r>
            <a:endParaRPr sz="1700">
              <a:solidFill>
                <a:srgbClr val="0D046A"/>
              </a:solidFill>
              <a:latin typeface="Lexend Medium"/>
              <a:ea typeface="Lexend Medium"/>
              <a:cs typeface="Lexend Medium"/>
              <a:sym typeface="Lexend Medium"/>
            </a:endParaRPr>
          </a:p>
        </p:txBody>
      </p:sp>
      <p:sp>
        <p:nvSpPr>
          <p:cNvPr id="1074" name="Google Shape;1074;p129"/>
          <p:cNvSpPr txBox="1"/>
          <p:nvPr/>
        </p:nvSpPr>
        <p:spPr>
          <a:xfrm>
            <a:off x="1875450" y="1881300"/>
            <a:ext cx="5393100" cy="13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it" sz="3600">
                <a:solidFill>
                  <a:srgbClr val="1B1464"/>
                </a:solidFill>
                <a:latin typeface="Lexend Medium"/>
                <a:ea typeface="Lexend Medium"/>
                <a:cs typeface="Lexend Medium"/>
                <a:sym typeface="Lexend Medium"/>
              </a:rPr>
              <a:t>Cosa significa l'acronimo LOVABLE?</a:t>
            </a:r>
            <a:endParaRPr sz="3600">
              <a:solidFill>
                <a:srgbClr val="1B1464"/>
              </a:solidFill>
              <a:latin typeface="Lexend Medium"/>
              <a:ea typeface="Lexend Medium"/>
              <a:cs typeface="Lexend Medium"/>
              <a:sym typeface="Lexend Medium"/>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F37C9"/>
            </a:gs>
            <a:gs pos="100000">
              <a:srgbClr val="00004F"/>
            </a:gs>
          </a:gsLst>
          <a:lin ang="10800025" scaled="0"/>
        </a:gradFill>
      </p:bgPr>
    </p:bg>
    <p:spTree>
      <p:nvGrpSpPr>
        <p:cNvPr id="1078" name="Shape 1078"/>
        <p:cNvGrpSpPr/>
        <p:nvPr/>
      </p:nvGrpSpPr>
      <p:grpSpPr>
        <a:xfrm>
          <a:off x="0" y="0"/>
          <a:ext cx="0" cy="0"/>
          <a:chOff x="0" y="0"/>
          <a:chExt cx="0" cy="0"/>
        </a:xfrm>
      </p:grpSpPr>
      <p:sp>
        <p:nvSpPr>
          <p:cNvPr id="1079" name="Google Shape;1079;p130"/>
          <p:cNvSpPr txBox="1"/>
          <p:nvPr>
            <p:ph type="title"/>
          </p:nvPr>
        </p:nvSpPr>
        <p:spPr>
          <a:xfrm>
            <a:off x="595200" y="2187750"/>
            <a:ext cx="7852800" cy="768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1600"/>
              </a:spcAft>
              <a:buSzPts val="2800"/>
              <a:buNone/>
            </a:pPr>
            <a:r>
              <a:rPr b="1" lang="it" sz="3600">
                <a:solidFill>
                  <a:srgbClr val="FFFFFF"/>
                </a:solidFill>
                <a:latin typeface="Lexend"/>
                <a:ea typeface="Lexend"/>
                <a:cs typeface="Lexend"/>
                <a:sym typeface="Lexend"/>
              </a:rPr>
              <a:t>Grazie!</a:t>
            </a:r>
            <a:endParaRPr b="1" sz="3600">
              <a:solidFill>
                <a:srgbClr val="FFFFFF"/>
              </a:solidFill>
              <a:latin typeface="Lexend"/>
              <a:ea typeface="Lexend"/>
              <a:cs typeface="Lexend"/>
              <a:sym typeface="Lexend"/>
            </a:endParaRPr>
          </a:p>
        </p:txBody>
      </p:sp>
      <p:pic>
        <p:nvPicPr>
          <p:cNvPr id="1080" name="Google Shape;1080;p130"/>
          <p:cNvPicPr preferRelativeResize="0"/>
          <p:nvPr/>
        </p:nvPicPr>
        <p:blipFill>
          <a:blip r:embed="rId3">
            <a:alphaModFix/>
          </a:blip>
          <a:stretch>
            <a:fillRect/>
          </a:stretch>
        </p:blipFill>
        <p:spPr>
          <a:xfrm>
            <a:off x="3691805" y="1033900"/>
            <a:ext cx="1760401" cy="298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346650" y="1159250"/>
            <a:ext cx="5750100" cy="2586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900">
                <a:solidFill>
                  <a:srgbClr val="1B1464"/>
                </a:solidFill>
                <a:highlight>
                  <a:srgbClr val="FFFFFF"/>
                </a:highlight>
                <a:latin typeface="Lexend Medium"/>
                <a:ea typeface="Lexend Medium"/>
                <a:cs typeface="Lexend Medium"/>
                <a:sym typeface="Lexend Medium"/>
              </a:rPr>
              <a:t>“</a:t>
            </a:r>
            <a:r>
              <a:rPr lang="it" sz="3900">
                <a:solidFill>
                  <a:srgbClr val="1B1464"/>
                </a:solidFill>
                <a:highlight>
                  <a:srgbClr val="FFFFFF"/>
                </a:highlight>
                <a:latin typeface="Lexend Medium"/>
                <a:ea typeface="Lexend Medium"/>
                <a:cs typeface="Lexend Medium"/>
                <a:sym typeface="Lexend Medium"/>
              </a:rPr>
              <a:t>Microsoft CPO: If you aren’t prototyping with AI you’re doing it wrong</a:t>
            </a:r>
            <a:r>
              <a:rPr lang="it" sz="3900">
                <a:solidFill>
                  <a:srgbClr val="1B1464"/>
                </a:solidFill>
                <a:highlight>
                  <a:schemeClr val="lt1"/>
                </a:highlight>
                <a:latin typeface="Lexend Medium"/>
                <a:ea typeface="Lexend Medium"/>
                <a:cs typeface="Lexend Medium"/>
                <a:sym typeface="Lexend Medium"/>
              </a:rPr>
              <a:t>”</a:t>
            </a:r>
            <a:r>
              <a:rPr lang="it" sz="3900">
                <a:solidFill>
                  <a:srgbClr val="1B1464"/>
                </a:solidFill>
                <a:highlight>
                  <a:srgbClr val="56CFE1"/>
                </a:highlight>
                <a:latin typeface="Lexend Medium"/>
                <a:ea typeface="Lexend Medium"/>
                <a:cs typeface="Lexend Medium"/>
                <a:sym typeface="Lexend Medium"/>
              </a:rPr>
              <a:t> </a:t>
            </a:r>
            <a:endParaRPr sz="3900">
              <a:solidFill>
                <a:srgbClr val="1B1464"/>
              </a:solidFill>
              <a:latin typeface="Lexend Medium"/>
              <a:ea typeface="Lexend Medium"/>
              <a:cs typeface="Lexend Medium"/>
              <a:sym typeface="Lexend Medium"/>
            </a:endParaRPr>
          </a:p>
        </p:txBody>
      </p:sp>
      <p:sp>
        <p:nvSpPr>
          <p:cNvPr id="124" name="Google Shape;124;p20"/>
          <p:cNvSpPr/>
          <p:nvPr/>
        </p:nvSpPr>
        <p:spPr>
          <a:xfrm>
            <a:off x="5475175" y="3617750"/>
            <a:ext cx="3429600" cy="39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1"/>
                </a:solidFill>
                <a:latin typeface="Lexend Light"/>
                <a:ea typeface="Lexend Light"/>
                <a:cs typeface="Lexend Light"/>
                <a:sym typeface="Lexend Light"/>
              </a:rPr>
              <a:t>Aparna Chennapragada</a:t>
            </a:r>
            <a:endParaRPr sz="1000">
              <a:solidFill>
                <a:schemeClr val="dk1"/>
              </a:solidFill>
              <a:latin typeface="Lexend Light"/>
              <a:ea typeface="Lexend Light"/>
              <a:cs typeface="Lexend Light"/>
              <a:sym typeface="Lexen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666750" y="1266825"/>
            <a:ext cx="7810500" cy="260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nvSpPr>
        <p:spPr>
          <a:xfrm>
            <a:off x="346650" y="833700"/>
            <a:ext cx="5750100" cy="2955300"/>
          </a:xfrm>
          <a:prstGeom prst="rect">
            <a:avLst/>
          </a:prstGeom>
          <a:solidFill>
            <a:srgbClr val="FFFFFF">
              <a:alpha val="6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000">
                <a:solidFill>
                  <a:srgbClr val="1B1464"/>
                </a:solidFill>
                <a:latin typeface="Lexend Medium"/>
                <a:ea typeface="Lexend Medium"/>
                <a:cs typeface="Lexend Medium"/>
                <a:sym typeface="Lexend Medium"/>
              </a:rPr>
              <a:t>“</a:t>
            </a:r>
            <a:r>
              <a:rPr lang="it" sz="3000">
                <a:solidFill>
                  <a:srgbClr val="1B1464"/>
                </a:solidFill>
                <a:latin typeface="Lexend Medium"/>
                <a:ea typeface="Lexend Medium"/>
                <a:cs typeface="Lexend Medium"/>
                <a:sym typeface="Lexend Medium"/>
              </a:rPr>
              <a:t>There's a new kind of coding I call </a:t>
            </a:r>
            <a:r>
              <a:rPr lang="it" sz="3000">
                <a:solidFill>
                  <a:srgbClr val="1B1464"/>
                </a:solidFill>
                <a:highlight>
                  <a:srgbClr val="56CFE1"/>
                </a:highlight>
                <a:latin typeface="Lexend Medium"/>
                <a:ea typeface="Lexend Medium"/>
                <a:cs typeface="Lexend Medium"/>
                <a:sym typeface="Lexend Medium"/>
              </a:rPr>
              <a:t>"vibe coding"</a:t>
            </a:r>
            <a:r>
              <a:rPr lang="it" sz="3000">
                <a:solidFill>
                  <a:srgbClr val="1B1464"/>
                </a:solidFill>
                <a:latin typeface="Lexend Medium"/>
                <a:ea typeface="Lexend Medium"/>
                <a:cs typeface="Lexend Medium"/>
                <a:sym typeface="Lexend Medium"/>
              </a:rPr>
              <a:t>, where you fully give in to the vibes, embrace exponentials, and </a:t>
            </a:r>
            <a:r>
              <a:rPr lang="it" sz="3000" u="sng">
                <a:solidFill>
                  <a:srgbClr val="1B1464"/>
                </a:solidFill>
                <a:latin typeface="Lexend Medium"/>
                <a:ea typeface="Lexend Medium"/>
                <a:cs typeface="Lexend Medium"/>
                <a:sym typeface="Lexend Medium"/>
              </a:rPr>
              <a:t>forget that the code even exists.</a:t>
            </a:r>
            <a:r>
              <a:rPr lang="it" sz="3000">
                <a:solidFill>
                  <a:srgbClr val="1B1464"/>
                </a:solidFill>
                <a:latin typeface="Lexend Medium"/>
                <a:ea typeface="Lexend Medium"/>
                <a:cs typeface="Lexend Medium"/>
                <a:sym typeface="Lexend Medium"/>
              </a:rPr>
              <a:t>” </a:t>
            </a:r>
            <a:endParaRPr sz="3000">
              <a:solidFill>
                <a:srgbClr val="1B1464"/>
              </a:solidFill>
              <a:latin typeface="Lexend Medium"/>
              <a:ea typeface="Lexend Medium"/>
              <a:cs typeface="Lexend Medium"/>
              <a:sym typeface="Lexend Medium"/>
            </a:endParaRPr>
          </a:p>
        </p:txBody>
      </p:sp>
      <p:sp>
        <p:nvSpPr>
          <p:cNvPr id="135" name="Google Shape;135;p22"/>
          <p:cNvSpPr/>
          <p:nvPr/>
        </p:nvSpPr>
        <p:spPr>
          <a:xfrm>
            <a:off x="5475175" y="3617750"/>
            <a:ext cx="3429600" cy="3978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1"/>
                </a:solidFill>
                <a:latin typeface="Lexend Light"/>
                <a:ea typeface="Lexend Light"/>
                <a:cs typeface="Lexend Light"/>
                <a:sym typeface="Lexend Light"/>
              </a:rPr>
              <a:t>Andrej Karpathy</a:t>
            </a:r>
            <a:endParaRPr sz="1000">
              <a:solidFill>
                <a:schemeClr val="dk1"/>
              </a:solidFill>
              <a:latin typeface="Lexend Light"/>
              <a:ea typeface="Lexend Light"/>
              <a:cs typeface="Lexend Light"/>
              <a:sym typeface="Lexen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nvSpPr>
        <p:spPr>
          <a:xfrm>
            <a:off x="449275" y="229950"/>
            <a:ext cx="3086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Cosa puoi costruire?</a:t>
            </a:r>
            <a:endParaRPr sz="1700">
              <a:solidFill>
                <a:srgbClr val="0D046A"/>
              </a:solidFill>
              <a:latin typeface="Lexend Medium"/>
              <a:ea typeface="Lexend Medium"/>
              <a:cs typeface="Lexend Medium"/>
              <a:sym typeface="Lexend Medium"/>
            </a:endParaRPr>
          </a:p>
        </p:txBody>
      </p:sp>
      <p:grpSp>
        <p:nvGrpSpPr>
          <p:cNvPr id="141" name="Google Shape;141;p23"/>
          <p:cNvGrpSpPr/>
          <p:nvPr/>
        </p:nvGrpSpPr>
        <p:grpSpPr>
          <a:xfrm>
            <a:off x="907475" y="1028200"/>
            <a:ext cx="7329050" cy="3087075"/>
            <a:chOff x="907475" y="1028200"/>
            <a:chExt cx="7329050" cy="3087075"/>
          </a:xfrm>
        </p:grpSpPr>
        <p:sp>
          <p:nvSpPr>
            <p:cNvPr id="142" name="Google Shape;142;p23"/>
            <p:cNvSpPr/>
            <p:nvPr/>
          </p:nvSpPr>
          <p:spPr>
            <a:xfrm>
              <a:off x="907475" y="1028200"/>
              <a:ext cx="1835100" cy="12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Landing</a:t>
              </a:r>
              <a:endParaRPr sz="1700">
                <a:solidFill>
                  <a:srgbClr val="1B1464"/>
                </a:solidFill>
                <a:latin typeface="Lexend Medium"/>
                <a:ea typeface="Lexend Medium"/>
                <a:cs typeface="Lexend Medium"/>
                <a:sym typeface="Lexend Medium"/>
              </a:endParaRPr>
            </a:p>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pages</a:t>
              </a:r>
              <a:endParaRPr sz="1700">
                <a:solidFill>
                  <a:srgbClr val="1B1464"/>
                </a:solidFill>
                <a:latin typeface="Lexend Medium"/>
                <a:ea typeface="Lexend Medium"/>
                <a:cs typeface="Lexend Medium"/>
                <a:sym typeface="Lexend Medium"/>
              </a:endParaRPr>
            </a:p>
          </p:txBody>
        </p:sp>
        <p:sp>
          <p:nvSpPr>
            <p:cNvPr id="143" name="Google Shape;143;p23"/>
            <p:cNvSpPr/>
            <p:nvPr/>
          </p:nvSpPr>
          <p:spPr>
            <a:xfrm>
              <a:off x="907475" y="2822875"/>
              <a:ext cx="1835100" cy="12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Mobile Apps</a:t>
              </a:r>
              <a:endParaRPr/>
            </a:p>
          </p:txBody>
        </p:sp>
        <p:sp>
          <p:nvSpPr>
            <p:cNvPr id="144" name="Google Shape;144;p23"/>
            <p:cNvSpPr/>
            <p:nvPr/>
          </p:nvSpPr>
          <p:spPr>
            <a:xfrm>
              <a:off x="3682975" y="1028200"/>
              <a:ext cx="1835100" cy="12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Prototypes</a:t>
              </a:r>
              <a:endParaRPr sz="1700">
                <a:solidFill>
                  <a:srgbClr val="1B1464"/>
                </a:solidFill>
                <a:latin typeface="Lexend Medium"/>
                <a:ea typeface="Lexend Medium"/>
                <a:cs typeface="Lexend Medium"/>
                <a:sym typeface="Lexend Medium"/>
              </a:endParaRPr>
            </a:p>
          </p:txBody>
        </p:sp>
        <p:sp>
          <p:nvSpPr>
            <p:cNvPr id="145" name="Google Shape;145;p23"/>
            <p:cNvSpPr/>
            <p:nvPr/>
          </p:nvSpPr>
          <p:spPr>
            <a:xfrm>
              <a:off x="6401425" y="1028200"/>
              <a:ext cx="1835100" cy="12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Personal tools</a:t>
              </a:r>
              <a:endParaRPr sz="1700">
                <a:solidFill>
                  <a:srgbClr val="1B1464"/>
                </a:solidFill>
                <a:latin typeface="Lexend Medium"/>
                <a:ea typeface="Lexend Medium"/>
                <a:cs typeface="Lexend Medium"/>
                <a:sym typeface="Lexend Medium"/>
              </a:endParaRPr>
            </a:p>
          </p:txBody>
        </p:sp>
        <p:sp>
          <p:nvSpPr>
            <p:cNvPr id="146" name="Google Shape;146;p23"/>
            <p:cNvSpPr/>
            <p:nvPr/>
          </p:nvSpPr>
          <p:spPr>
            <a:xfrm>
              <a:off x="3682975" y="2822875"/>
              <a:ext cx="1835100" cy="12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Internal t</a:t>
              </a:r>
              <a:r>
                <a:rPr lang="it" sz="1700">
                  <a:solidFill>
                    <a:srgbClr val="1B1464"/>
                  </a:solidFill>
                  <a:latin typeface="Lexend Medium"/>
                  <a:ea typeface="Lexend Medium"/>
                  <a:cs typeface="Lexend Medium"/>
                  <a:sym typeface="Lexend Medium"/>
                </a:rPr>
                <a:t>ool for your team</a:t>
              </a:r>
              <a:endParaRPr/>
            </a:p>
          </p:txBody>
        </p:sp>
        <p:sp>
          <p:nvSpPr>
            <p:cNvPr id="147" name="Google Shape;147;p23"/>
            <p:cNvSpPr/>
            <p:nvPr/>
          </p:nvSpPr>
          <p:spPr>
            <a:xfrm>
              <a:off x="6401425" y="2822875"/>
              <a:ext cx="1835100" cy="12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Real working software</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nvSpPr>
        <p:spPr>
          <a:xfrm>
            <a:off x="449275" y="229950"/>
            <a:ext cx="3086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Landing pages</a:t>
            </a:r>
            <a:endParaRPr sz="1700">
              <a:solidFill>
                <a:srgbClr val="0D046A"/>
              </a:solidFill>
              <a:latin typeface="Lexend Medium"/>
              <a:ea typeface="Lexend Medium"/>
              <a:cs typeface="Lexend Medium"/>
              <a:sym typeface="Lexend Medium"/>
            </a:endParaRPr>
          </a:p>
        </p:txBody>
      </p:sp>
      <p:pic>
        <p:nvPicPr>
          <p:cNvPr id="153" name="Google Shape;153;p24"/>
          <p:cNvPicPr preferRelativeResize="0"/>
          <p:nvPr/>
        </p:nvPicPr>
        <p:blipFill>
          <a:blip r:embed="rId3">
            <a:alphaModFix/>
          </a:blip>
          <a:stretch>
            <a:fillRect/>
          </a:stretch>
        </p:blipFill>
        <p:spPr>
          <a:xfrm>
            <a:off x="3" y="0"/>
            <a:ext cx="9144003" cy="514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nvSpPr>
        <p:spPr>
          <a:xfrm>
            <a:off x="449275" y="229950"/>
            <a:ext cx="3086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Landing pages</a:t>
            </a:r>
            <a:endParaRPr sz="1700">
              <a:solidFill>
                <a:srgbClr val="0D046A"/>
              </a:solidFill>
              <a:latin typeface="Lexend Medium"/>
              <a:ea typeface="Lexend Medium"/>
              <a:cs typeface="Lexend Medium"/>
              <a:sym typeface="Lexend Medium"/>
            </a:endParaRPr>
          </a:p>
        </p:txBody>
      </p:sp>
      <p:pic>
        <p:nvPicPr>
          <p:cNvPr id="159" name="Google Shape;159;p25"/>
          <p:cNvPicPr preferRelativeResize="0"/>
          <p:nvPr/>
        </p:nvPicPr>
        <p:blipFill>
          <a:blip r:embed="rId3">
            <a:alphaModFix/>
          </a:blip>
          <a:stretch>
            <a:fillRect/>
          </a:stretch>
        </p:blipFill>
        <p:spPr>
          <a:xfrm>
            <a:off x="0" y="0"/>
            <a:ext cx="9151928"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0" y="0"/>
            <a:ext cx="9120261"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nvSpPr>
        <p:spPr>
          <a:xfrm>
            <a:off x="0" y="1977575"/>
            <a:ext cx="91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Masterclass</a:t>
            </a:r>
            <a:endParaRPr b="1" sz="3900">
              <a:solidFill>
                <a:srgbClr val="78CCDE"/>
              </a:solidFill>
              <a:latin typeface="Lexend"/>
              <a:ea typeface="Lexend"/>
              <a:cs typeface="Lexend"/>
              <a:sym typeface="Lexend"/>
            </a:endParaRPr>
          </a:p>
          <a:p>
            <a:pPr indent="0" lvl="0" marL="0" rtl="0" algn="ctr">
              <a:spcBef>
                <a:spcPts val="0"/>
              </a:spcBef>
              <a:spcAft>
                <a:spcPts val="0"/>
              </a:spcAft>
              <a:buClr>
                <a:schemeClr val="dk1"/>
              </a:buClr>
              <a:buSzPts val="3600"/>
              <a:buFont typeface="Arial"/>
              <a:buNone/>
            </a:pPr>
            <a:r>
              <a:rPr b="1" lang="it" sz="3900">
                <a:solidFill>
                  <a:srgbClr val="78CCDE"/>
                </a:solidFill>
                <a:latin typeface="Lexend"/>
                <a:ea typeface="Lexend"/>
                <a:cs typeface="Lexend"/>
                <a:sym typeface="Lexend"/>
              </a:rPr>
              <a:t>AI per Product Builder</a:t>
            </a:r>
            <a:endParaRPr b="1" sz="3900">
              <a:solidFill>
                <a:srgbClr val="78CCDE"/>
              </a:solidFill>
              <a:latin typeface="Lexend"/>
              <a:ea typeface="Lexend"/>
              <a:cs typeface="Lexend"/>
              <a:sym typeface="Lexend"/>
            </a:endParaRPr>
          </a:p>
        </p:txBody>
      </p:sp>
      <p:sp>
        <p:nvSpPr>
          <p:cNvPr id="36" name="Google Shape;36;p9"/>
          <p:cNvSpPr txBox="1"/>
          <p:nvPr/>
        </p:nvSpPr>
        <p:spPr>
          <a:xfrm>
            <a:off x="4484400" y="4878958"/>
            <a:ext cx="167700" cy="1500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it"/>
              <a:t>‹#›</a:t>
            </a:fld>
            <a:endParaRPr sz="1000">
              <a:solidFill>
                <a:srgbClr val="595959"/>
              </a:solidFill>
            </a:endParaRPr>
          </a:p>
        </p:txBody>
      </p:sp>
      <p:sp>
        <p:nvSpPr>
          <p:cNvPr id="37" name="Google Shape;37;p9"/>
          <p:cNvSpPr txBox="1"/>
          <p:nvPr/>
        </p:nvSpPr>
        <p:spPr>
          <a:xfrm>
            <a:off x="0" y="3334750"/>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 sz="2100">
                <a:solidFill>
                  <a:srgbClr val="0D046A"/>
                </a:solidFill>
                <a:highlight>
                  <a:srgbClr val="78CCDE"/>
                </a:highlight>
                <a:latin typeface="Lexend SemiBold"/>
                <a:ea typeface="Lexend SemiBold"/>
                <a:cs typeface="Lexend SemiBold"/>
                <a:sym typeface="Lexend SemiBold"/>
              </a:rPr>
              <a:t>Modulo#1</a:t>
            </a:r>
            <a:endParaRPr i="0" sz="700" u="none" cap="none" strike="noStrike">
              <a:solidFill>
                <a:srgbClr val="0D046A"/>
              </a:solidFill>
              <a:highlight>
                <a:srgbClr val="78CCDE"/>
              </a:highlight>
              <a:latin typeface="Lexend SemiBold"/>
              <a:ea typeface="Lexend SemiBold"/>
              <a:cs typeface="Lexend SemiBold"/>
              <a:sym typeface="Lexend SemiBold"/>
            </a:endParaRPr>
          </a:p>
        </p:txBody>
      </p:sp>
      <p:pic>
        <p:nvPicPr>
          <p:cNvPr id="38" name="Google Shape;38;p9"/>
          <p:cNvPicPr preferRelativeResize="0"/>
          <p:nvPr/>
        </p:nvPicPr>
        <p:blipFill>
          <a:blip r:embed="rId4">
            <a:alphaModFix/>
          </a:blip>
          <a:stretch>
            <a:fillRect/>
          </a:stretch>
        </p:blipFill>
        <p:spPr>
          <a:xfrm>
            <a:off x="3852725" y="435000"/>
            <a:ext cx="1431040" cy="1190150"/>
          </a:xfrm>
          <a:prstGeom prst="rect">
            <a:avLst/>
          </a:prstGeom>
          <a:noFill/>
          <a:ln>
            <a:noFill/>
          </a:ln>
        </p:spPr>
      </p:pic>
      <p:sp>
        <p:nvSpPr>
          <p:cNvPr id="39" name="Google Shape;39;p9"/>
          <p:cNvSpPr txBox="1"/>
          <p:nvPr/>
        </p:nvSpPr>
        <p:spPr>
          <a:xfrm>
            <a:off x="1858950" y="3881325"/>
            <a:ext cx="5426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600">
                <a:solidFill>
                  <a:srgbClr val="FFFFFF"/>
                </a:solidFill>
                <a:latin typeface="Lexend"/>
                <a:ea typeface="Lexend"/>
                <a:cs typeface="Lexend"/>
                <a:sym typeface="Lexend"/>
              </a:rPr>
              <a:t>Da idea a MVP</a:t>
            </a:r>
            <a:endParaRPr sz="19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1905000" y="1250150"/>
            <a:ext cx="5334000" cy="2000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8"/>
          <p:cNvPicPr preferRelativeResize="0"/>
          <p:nvPr/>
        </p:nvPicPr>
        <p:blipFill>
          <a:blip r:embed="rId3">
            <a:alphaModFix/>
          </a:blip>
          <a:stretch>
            <a:fillRect/>
          </a:stretch>
        </p:blipFill>
        <p:spPr>
          <a:xfrm>
            <a:off x="0" y="0"/>
            <a:ext cx="9144000" cy="52928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9"/>
          <p:cNvPicPr preferRelativeResize="0"/>
          <p:nvPr/>
        </p:nvPicPr>
        <p:blipFill>
          <a:blip r:embed="rId3">
            <a:alphaModFix/>
          </a:blip>
          <a:stretch>
            <a:fillRect/>
          </a:stretch>
        </p:blipFill>
        <p:spPr>
          <a:xfrm>
            <a:off x="0" y="0"/>
            <a:ext cx="9143997" cy="51479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a:blip r:embed="rId3">
            <a:alphaModFix/>
          </a:blip>
          <a:stretch>
            <a:fillRect/>
          </a:stretch>
        </p:blipFill>
        <p:spPr>
          <a:xfrm>
            <a:off x="0" y="0"/>
            <a:ext cx="9130473" cy="5143500"/>
          </a:xfrm>
          <a:prstGeom prst="rect">
            <a:avLst/>
          </a:prstGeom>
          <a:noFill/>
          <a:ln>
            <a:noFill/>
          </a:ln>
        </p:spPr>
      </p:pic>
      <p:pic>
        <p:nvPicPr>
          <p:cNvPr id="185" name="Google Shape;185;p30"/>
          <p:cNvPicPr preferRelativeResize="0"/>
          <p:nvPr/>
        </p:nvPicPr>
        <p:blipFill rotWithShape="1">
          <a:blip r:embed="rId4">
            <a:alphaModFix/>
          </a:blip>
          <a:srcRect b="15773" l="0" r="0" t="16356"/>
          <a:stretch/>
        </p:blipFill>
        <p:spPr>
          <a:xfrm>
            <a:off x="370400" y="0"/>
            <a:ext cx="3589652" cy="5143501"/>
          </a:xfrm>
          <a:prstGeom prst="rect">
            <a:avLst/>
          </a:prstGeom>
          <a:noFill/>
          <a:ln>
            <a:noFill/>
          </a:ln>
        </p:spPr>
      </p:pic>
      <p:sp>
        <p:nvSpPr>
          <p:cNvPr id="186" name="Google Shape;186;p30"/>
          <p:cNvSpPr/>
          <p:nvPr/>
        </p:nvSpPr>
        <p:spPr>
          <a:xfrm>
            <a:off x="7937500" y="1521350"/>
            <a:ext cx="1045200" cy="489600"/>
          </a:xfrm>
          <a:prstGeom prst="roundRect">
            <a:avLst>
              <a:gd fmla="val 16667" name="adj"/>
            </a:avLst>
          </a:prstGeom>
          <a:solidFill>
            <a:schemeClr val="lt2"/>
          </a:solidFill>
          <a:ln cap="flat" cmpd="sng" w="9525">
            <a:solidFill>
              <a:srgbClr val="E444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E4445F"/>
                </a:solidFill>
              </a:rPr>
              <a:t>EXPO</a:t>
            </a:r>
            <a:endParaRPr b="1">
              <a:solidFill>
                <a:srgbClr val="E4445F"/>
              </a:solidFill>
            </a:endParaRPr>
          </a:p>
        </p:txBody>
      </p:sp>
      <p:cxnSp>
        <p:nvCxnSpPr>
          <p:cNvPr id="187" name="Google Shape;187;p30"/>
          <p:cNvCxnSpPr>
            <a:stCxn id="186" idx="0"/>
          </p:cNvCxnSpPr>
          <p:nvPr/>
        </p:nvCxnSpPr>
        <p:spPr>
          <a:xfrm rot="10800000">
            <a:off x="7897900" y="939050"/>
            <a:ext cx="562200" cy="582300"/>
          </a:xfrm>
          <a:prstGeom prst="straightConnector1">
            <a:avLst/>
          </a:prstGeom>
          <a:noFill/>
          <a:ln cap="flat" cmpd="sng" w="38100">
            <a:solidFill>
              <a:srgbClr val="E4445F"/>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1"/>
          <p:cNvPicPr preferRelativeResize="0"/>
          <p:nvPr/>
        </p:nvPicPr>
        <p:blipFill>
          <a:blip r:embed="rId3">
            <a:alphaModFix/>
          </a:blip>
          <a:stretch>
            <a:fillRect/>
          </a:stretch>
        </p:blipFill>
        <p:spPr>
          <a:xfrm>
            <a:off x="1585650" y="1746913"/>
            <a:ext cx="5972699" cy="1199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2"/>
          <p:cNvPicPr preferRelativeResize="0"/>
          <p:nvPr/>
        </p:nvPicPr>
        <p:blipFill>
          <a:blip r:embed="rId3">
            <a:alphaModFix/>
          </a:blip>
          <a:stretch>
            <a:fillRect/>
          </a:stretch>
        </p:blipFill>
        <p:spPr>
          <a:xfrm>
            <a:off x="0" y="0"/>
            <a:ext cx="9144003" cy="51568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b="0" l="0" r="0" t="0"/>
          <a:stretch/>
        </p:blipFill>
        <p:spPr>
          <a:xfrm>
            <a:off x="-166949" y="0"/>
            <a:ext cx="9477900" cy="5143500"/>
          </a:xfrm>
          <a:prstGeom prst="roundRect">
            <a:avLst>
              <a:gd fmla="val 2900" name="adj"/>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4"/>
          <p:cNvPicPr preferRelativeResize="0"/>
          <p:nvPr/>
        </p:nvPicPr>
        <p:blipFill rotWithShape="1">
          <a:blip r:embed="rId3">
            <a:alphaModFix/>
          </a:blip>
          <a:srcRect b="0" l="0" r="0" t="0"/>
          <a:stretch/>
        </p:blipFill>
        <p:spPr>
          <a:xfrm>
            <a:off x="-1" y="1"/>
            <a:ext cx="9144000" cy="510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p:nvPr/>
        </p:nvSpPr>
        <p:spPr>
          <a:xfrm>
            <a:off x="5386300" y="-17050"/>
            <a:ext cx="1169400" cy="47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35"/>
          <p:cNvSpPr/>
          <p:nvPr/>
        </p:nvSpPr>
        <p:spPr>
          <a:xfrm>
            <a:off x="0" y="-17050"/>
            <a:ext cx="2399400" cy="47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5"/>
          <p:cNvSpPr txBox="1"/>
          <p:nvPr/>
        </p:nvSpPr>
        <p:spPr>
          <a:xfrm>
            <a:off x="599803" y="2511664"/>
            <a:ext cx="1311000" cy="492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1300">
                <a:solidFill>
                  <a:srgbClr val="41474E"/>
                </a:solidFill>
                <a:latin typeface="Consolas"/>
                <a:ea typeface="Consolas"/>
                <a:cs typeface="Consolas"/>
                <a:sym typeface="Consolas"/>
              </a:rPr>
              <a:t>Translations</a:t>
            </a:r>
            <a:endParaRPr sz="1100"/>
          </a:p>
          <a:p>
            <a:pPr indent="0" lvl="0" marL="0" marR="0" rtl="0" algn="ctr">
              <a:spcBef>
                <a:spcPts val="0"/>
              </a:spcBef>
              <a:spcAft>
                <a:spcPts val="0"/>
              </a:spcAft>
              <a:buNone/>
            </a:pPr>
            <a:r>
              <a:rPr lang="it" sz="1300">
                <a:solidFill>
                  <a:srgbClr val="41474E"/>
                </a:solidFill>
                <a:latin typeface="Consolas"/>
                <a:ea typeface="Consolas"/>
                <a:cs typeface="Consolas"/>
                <a:sym typeface="Consolas"/>
              </a:rPr>
              <a:t>Manager API</a:t>
            </a:r>
            <a:endParaRPr sz="1100"/>
          </a:p>
        </p:txBody>
      </p:sp>
      <p:sp>
        <p:nvSpPr>
          <p:cNvPr id="215" name="Google Shape;215;p35"/>
          <p:cNvSpPr txBox="1"/>
          <p:nvPr/>
        </p:nvSpPr>
        <p:spPr>
          <a:xfrm>
            <a:off x="670600" y="63650"/>
            <a:ext cx="11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333C49"/>
                </a:solidFill>
                <a:latin typeface="Lexend"/>
                <a:ea typeface="Lexend"/>
                <a:cs typeface="Lexend"/>
                <a:sym typeface="Lexend"/>
              </a:rPr>
              <a:t>1 - Import</a:t>
            </a:r>
            <a:endParaRPr b="1">
              <a:solidFill>
                <a:srgbClr val="333C49"/>
              </a:solidFill>
              <a:latin typeface="Lexend"/>
              <a:ea typeface="Lexend"/>
              <a:cs typeface="Lexend"/>
              <a:sym typeface="Lexend"/>
            </a:endParaRPr>
          </a:p>
        </p:txBody>
      </p:sp>
      <p:grpSp>
        <p:nvGrpSpPr>
          <p:cNvPr id="216" name="Google Shape;216;p35"/>
          <p:cNvGrpSpPr/>
          <p:nvPr/>
        </p:nvGrpSpPr>
        <p:grpSpPr>
          <a:xfrm>
            <a:off x="2749450" y="63650"/>
            <a:ext cx="2738659" cy="3788399"/>
            <a:chOff x="2749450" y="63650"/>
            <a:chExt cx="2738659" cy="3788399"/>
          </a:xfrm>
        </p:grpSpPr>
        <p:sp>
          <p:nvSpPr>
            <p:cNvPr id="217" name="Google Shape;217;p35"/>
            <p:cNvSpPr/>
            <p:nvPr/>
          </p:nvSpPr>
          <p:spPr>
            <a:xfrm>
              <a:off x="2749450" y="889452"/>
              <a:ext cx="1783200" cy="991200"/>
            </a:xfrm>
            <a:prstGeom prst="roundRect">
              <a:avLst>
                <a:gd fmla="val 16667" name="adj"/>
              </a:avLst>
            </a:prstGeom>
            <a:noFill/>
            <a:ln cap="flat" cmpd="sng" w="19050">
              <a:solidFill>
                <a:srgbClr val="A14EC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it" sz="1200">
                  <a:solidFill>
                    <a:srgbClr val="A14ECF"/>
                  </a:solidFill>
                  <a:latin typeface="Consolas"/>
                  <a:ea typeface="Consolas"/>
                  <a:cs typeface="Consolas"/>
                  <a:sym typeface="Consolas"/>
                </a:rPr>
                <a:t>Glossary</a:t>
              </a:r>
              <a:endParaRPr b="1">
                <a:solidFill>
                  <a:srgbClr val="A14ECF"/>
                </a:solidFill>
                <a:latin typeface="Consolas"/>
                <a:ea typeface="Consolas"/>
                <a:cs typeface="Consolas"/>
                <a:sym typeface="Consolas"/>
              </a:endParaRPr>
            </a:p>
            <a:p>
              <a:pPr indent="-273050" lvl="0" marL="285750" marR="0" rtl="0" algn="l">
                <a:spcBef>
                  <a:spcPts val="0"/>
                </a:spcBef>
                <a:spcAft>
                  <a:spcPts val="0"/>
                </a:spcAft>
                <a:buClr>
                  <a:srgbClr val="A14ECF"/>
                </a:buClr>
                <a:buSzPts val="1000"/>
                <a:buFont typeface="Noto Sans Symbols"/>
                <a:buChar char="▪"/>
              </a:pPr>
              <a:r>
                <a:rPr lang="it" sz="1000">
                  <a:solidFill>
                    <a:srgbClr val="A14ECF"/>
                  </a:solidFill>
                  <a:latin typeface="Consolas"/>
                  <a:ea typeface="Consolas"/>
                  <a:cs typeface="Consolas"/>
                  <a:sym typeface="Consolas"/>
                </a:rPr>
                <a:t>Specific vocabulary</a:t>
              </a:r>
              <a:endParaRPr sz="1000">
                <a:solidFill>
                  <a:srgbClr val="A14ECF"/>
                </a:solidFill>
                <a:latin typeface="Consolas"/>
                <a:ea typeface="Consolas"/>
                <a:cs typeface="Consolas"/>
                <a:sym typeface="Consolas"/>
              </a:endParaRPr>
            </a:p>
            <a:p>
              <a:pPr indent="-273050" lvl="0" marL="285750" marR="0" rtl="0" algn="l">
                <a:spcBef>
                  <a:spcPts val="0"/>
                </a:spcBef>
                <a:spcAft>
                  <a:spcPts val="0"/>
                </a:spcAft>
                <a:buClr>
                  <a:srgbClr val="A14ECF"/>
                </a:buClr>
                <a:buSzPts val="1000"/>
                <a:buFont typeface="Noto Sans Symbols"/>
                <a:buChar char="▪"/>
              </a:pPr>
              <a:r>
                <a:rPr lang="it" sz="1000">
                  <a:solidFill>
                    <a:srgbClr val="A14ECF"/>
                  </a:solidFill>
                  <a:latin typeface="Consolas"/>
                  <a:ea typeface="Consolas"/>
                  <a:cs typeface="Consolas"/>
                  <a:sym typeface="Consolas"/>
                </a:rPr>
                <a:t>Tone (formal/informal)</a:t>
              </a:r>
              <a:endParaRPr sz="1200"/>
            </a:p>
          </p:txBody>
        </p:sp>
        <p:cxnSp>
          <p:nvCxnSpPr>
            <p:cNvPr id="218" name="Google Shape;218;p35"/>
            <p:cNvCxnSpPr>
              <a:stCxn id="217" idx="2"/>
              <a:endCxn id="219" idx="1"/>
            </p:cNvCxnSpPr>
            <p:nvPr/>
          </p:nvCxnSpPr>
          <p:spPr>
            <a:xfrm rot="5400000">
              <a:off x="2821150" y="2357352"/>
              <a:ext cx="1296600" cy="343200"/>
            </a:xfrm>
            <a:prstGeom prst="bentConnector4">
              <a:avLst>
                <a:gd fmla="val 23975" name="adj1"/>
                <a:gd fmla="val 169395" name="adj2"/>
              </a:avLst>
            </a:prstGeom>
            <a:noFill/>
            <a:ln cap="flat" cmpd="sng" w="19050">
              <a:solidFill>
                <a:srgbClr val="A14ECF"/>
              </a:solidFill>
              <a:prstDash val="dash"/>
              <a:miter lim="800000"/>
              <a:headEnd len="sm" w="sm" type="none"/>
              <a:tailEnd len="med" w="med" type="triangle"/>
            </a:ln>
          </p:spPr>
        </p:cxnSp>
        <p:sp>
          <p:nvSpPr>
            <p:cNvPr id="219" name="Google Shape;219;p35"/>
            <p:cNvSpPr/>
            <p:nvPr/>
          </p:nvSpPr>
          <p:spPr>
            <a:xfrm>
              <a:off x="3297925" y="2502349"/>
              <a:ext cx="1786200" cy="1349700"/>
            </a:xfrm>
            <a:prstGeom prst="roundRect">
              <a:avLst>
                <a:gd fmla="val 16667" name="adj"/>
              </a:avLst>
            </a:prstGeom>
            <a:noFill/>
            <a:ln cap="flat" cmpd="sng" w="19050">
              <a:solidFill>
                <a:srgbClr val="41474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it" sz="1400">
                  <a:solidFill>
                    <a:srgbClr val="41474E"/>
                  </a:solidFill>
                  <a:latin typeface="Consolas"/>
                  <a:ea typeface="Consolas"/>
                  <a:cs typeface="Consolas"/>
                  <a:sym typeface="Consolas"/>
                </a:rPr>
                <a:t>Prompt</a:t>
              </a:r>
              <a:endParaRPr sz="1200">
                <a:solidFill>
                  <a:srgbClr val="41474E"/>
                </a:solidFill>
                <a:latin typeface="Consolas"/>
                <a:ea typeface="Consolas"/>
                <a:cs typeface="Consolas"/>
                <a:sym typeface="Consolas"/>
              </a:endParaRPr>
            </a:p>
            <a:p>
              <a:pPr indent="-158750" lvl="0" marL="171450" marR="0" rtl="0" algn="l">
                <a:spcBef>
                  <a:spcPts val="0"/>
                </a:spcBef>
                <a:spcAft>
                  <a:spcPts val="0"/>
                </a:spcAft>
                <a:buClr>
                  <a:srgbClr val="41474E"/>
                </a:buClr>
                <a:buSzPts val="1000"/>
                <a:buFont typeface="Noto Sans Symbols"/>
                <a:buChar char="▪"/>
              </a:pPr>
              <a:r>
                <a:rPr lang="it" sz="1000">
                  <a:solidFill>
                    <a:srgbClr val="41474E"/>
                  </a:solidFill>
                  <a:latin typeface="Consolas"/>
                  <a:ea typeface="Consolas"/>
                  <a:cs typeface="Consolas"/>
                  <a:sym typeface="Consolas"/>
                </a:rPr>
                <a:t>Business context</a:t>
              </a:r>
              <a:endParaRPr sz="1000">
                <a:solidFill>
                  <a:srgbClr val="41474E"/>
                </a:solidFill>
                <a:latin typeface="Consolas"/>
                <a:ea typeface="Consolas"/>
                <a:cs typeface="Consolas"/>
                <a:sym typeface="Consolas"/>
              </a:endParaRPr>
            </a:p>
            <a:p>
              <a:pPr indent="-158750" lvl="0" marL="171450" marR="0" rtl="0" algn="l">
                <a:spcBef>
                  <a:spcPts val="0"/>
                </a:spcBef>
                <a:spcAft>
                  <a:spcPts val="0"/>
                </a:spcAft>
                <a:buClr>
                  <a:srgbClr val="41474E"/>
                </a:buClr>
                <a:buSzPts val="1000"/>
                <a:buFont typeface="Noto Sans Symbols"/>
                <a:buChar char="▪"/>
              </a:pPr>
              <a:r>
                <a:rPr lang="it" sz="1000">
                  <a:solidFill>
                    <a:srgbClr val="41474E"/>
                  </a:solidFill>
                  <a:latin typeface="Consolas"/>
                  <a:ea typeface="Consolas"/>
                  <a:cs typeface="Consolas"/>
                  <a:sym typeface="Consolas"/>
                </a:rPr>
                <a:t>Application context</a:t>
              </a:r>
              <a:endParaRPr sz="1000">
                <a:solidFill>
                  <a:srgbClr val="41474E"/>
                </a:solidFill>
                <a:latin typeface="Consolas"/>
                <a:ea typeface="Consolas"/>
                <a:cs typeface="Consolas"/>
                <a:sym typeface="Consolas"/>
              </a:endParaRPr>
            </a:p>
            <a:p>
              <a:pPr indent="-158750" lvl="0" marL="171450" marR="0" rtl="0" algn="l">
                <a:spcBef>
                  <a:spcPts val="0"/>
                </a:spcBef>
                <a:spcAft>
                  <a:spcPts val="0"/>
                </a:spcAft>
                <a:buClr>
                  <a:srgbClr val="41474E"/>
                </a:buClr>
                <a:buSzPts val="1000"/>
                <a:buFont typeface="Noto Sans Symbols"/>
                <a:buChar char="▪"/>
              </a:pPr>
              <a:r>
                <a:rPr lang="it" sz="1000">
                  <a:solidFill>
                    <a:srgbClr val="41474E"/>
                  </a:solidFill>
                  <a:latin typeface="Consolas"/>
                  <a:ea typeface="Consolas"/>
                  <a:cs typeface="Consolas"/>
                  <a:sym typeface="Consolas"/>
                </a:rPr>
                <a:t>HTML Tags, Links</a:t>
              </a:r>
              <a:endParaRPr sz="1200"/>
            </a:p>
            <a:p>
              <a:pPr indent="-158750" lvl="0" marL="171450" marR="0" rtl="0" algn="l">
                <a:spcBef>
                  <a:spcPts val="0"/>
                </a:spcBef>
                <a:spcAft>
                  <a:spcPts val="0"/>
                </a:spcAft>
                <a:buClr>
                  <a:srgbClr val="41474E"/>
                </a:buClr>
                <a:buSzPts val="1000"/>
                <a:buFont typeface="Noto Sans Symbols"/>
                <a:buChar char="▪"/>
              </a:pPr>
              <a:r>
                <a:rPr lang="it" sz="1000">
                  <a:solidFill>
                    <a:srgbClr val="41474E"/>
                  </a:solidFill>
                  <a:latin typeface="Consolas"/>
                  <a:ea typeface="Consolas"/>
                  <a:cs typeface="Consolas"/>
                  <a:sym typeface="Consolas"/>
                </a:rPr>
                <a:t>Variables</a:t>
              </a:r>
              <a:endParaRPr sz="1200"/>
            </a:p>
            <a:p>
              <a:pPr indent="-158750" lvl="0" marL="171450" marR="0" rtl="0" algn="l">
                <a:spcBef>
                  <a:spcPts val="0"/>
                </a:spcBef>
                <a:spcAft>
                  <a:spcPts val="0"/>
                </a:spcAft>
                <a:buClr>
                  <a:srgbClr val="41474E"/>
                </a:buClr>
                <a:buSzPts val="1000"/>
                <a:buFont typeface="Noto Sans Symbols"/>
                <a:buChar char="▪"/>
              </a:pPr>
              <a:r>
                <a:rPr lang="it" sz="1000">
                  <a:solidFill>
                    <a:srgbClr val="41474E"/>
                  </a:solidFill>
                  <a:latin typeface="Consolas"/>
                  <a:ea typeface="Consolas"/>
                  <a:cs typeface="Consolas"/>
                  <a:sym typeface="Consolas"/>
                </a:rPr>
                <a:t>Date format</a:t>
              </a:r>
              <a:endParaRPr sz="1200"/>
            </a:p>
          </p:txBody>
        </p:sp>
        <p:cxnSp>
          <p:nvCxnSpPr>
            <p:cNvPr id="220" name="Google Shape;220;p35"/>
            <p:cNvCxnSpPr>
              <a:stCxn id="219" idx="0"/>
            </p:cNvCxnSpPr>
            <p:nvPr/>
          </p:nvCxnSpPr>
          <p:spPr>
            <a:xfrm rot="-5400000">
              <a:off x="4118425" y="2286649"/>
              <a:ext cx="288300" cy="143100"/>
            </a:xfrm>
            <a:prstGeom prst="bentConnector3">
              <a:avLst>
                <a:gd fmla="val 50000" name="adj1"/>
              </a:avLst>
            </a:prstGeom>
            <a:noFill/>
            <a:ln cap="flat" cmpd="sng" w="19050">
              <a:solidFill>
                <a:srgbClr val="41474E"/>
              </a:solidFill>
              <a:prstDash val="solid"/>
              <a:miter lim="800000"/>
              <a:headEnd len="sm" w="sm" type="none"/>
              <a:tailEnd len="med" w="med" type="triangle"/>
            </a:ln>
          </p:spPr>
        </p:cxnSp>
        <p:cxnSp>
          <p:nvCxnSpPr>
            <p:cNvPr id="221" name="Google Shape;221;p35"/>
            <p:cNvCxnSpPr/>
            <p:nvPr/>
          </p:nvCxnSpPr>
          <p:spPr>
            <a:xfrm>
              <a:off x="2862209" y="2189371"/>
              <a:ext cx="2625900" cy="0"/>
            </a:xfrm>
            <a:prstGeom prst="straightConnector1">
              <a:avLst/>
            </a:prstGeom>
            <a:noFill/>
            <a:ln cap="flat" cmpd="sng" w="57150">
              <a:solidFill>
                <a:srgbClr val="FF5D4E"/>
              </a:solidFill>
              <a:prstDash val="solid"/>
              <a:miter lim="800000"/>
              <a:headEnd len="sm" w="sm" type="none"/>
              <a:tailEnd len="med" w="med" type="triangle"/>
            </a:ln>
          </p:spPr>
        </p:cxnSp>
        <p:sp>
          <p:nvSpPr>
            <p:cNvPr id="222" name="Google Shape;222;p35"/>
            <p:cNvSpPr txBox="1"/>
            <p:nvPr/>
          </p:nvSpPr>
          <p:spPr>
            <a:xfrm>
              <a:off x="2749450" y="63650"/>
              <a:ext cx="23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333C49"/>
                  </a:solidFill>
                  <a:latin typeface="Lexend"/>
                  <a:ea typeface="Lexend"/>
                  <a:cs typeface="Lexend"/>
                  <a:sym typeface="Lexend"/>
                </a:rPr>
                <a:t>2 - Prompt engineering</a:t>
              </a:r>
              <a:endParaRPr b="1">
                <a:solidFill>
                  <a:srgbClr val="333C49"/>
                </a:solidFill>
                <a:latin typeface="Lexend"/>
                <a:ea typeface="Lexend"/>
                <a:cs typeface="Lexend"/>
                <a:sym typeface="Lexend"/>
              </a:endParaRPr>
            </a:p>
          </p:txBody>
        </p:sp>
      </p:grpSp>
      <p:grpSp>
        <p:nvGrpSpPr>
          <p:cNvPr id="223" name="Google Shape;223;p35"/>
          <p:cNvGrpSpPr/>
          <p:nvPr/>
        </p:nvGrpSpPr>
        <p:grpSpPr>
          <a:xfrm>
            <a:off x="5372950" y="63650"/>
            <a:ext cx="1245000" cy="3033017"/>
            <a:chOff x="5372950" y="63650"/>
            <a:chExt cx="1245000" cy="3033017"/>
          </a:xfrm>
        </p:grpSpPr>
        <p:sp>
          <p:nvSpPr>
            <p:cNvPr id="224" name="Google Shape;224;p35"/>
            <p:cNvSpPr txBox="1"/>
            <p:nvPr/>
          </p:nvSpPr>
          <p:spPr>
            <a:xfrm>
              <a:off x="5488111" y="2511667"/>
              <a:ext cx="926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1600">
                  <a:solidFill>
                    <a:srgbClr val="41474E"/>
                  </a:solidFill>
                  <a:latin typeface="Consolas"/>
                  <a:ea typeface="Consolas"/>
                  <a:cs typeface="Consolas"/>
                  <a:sym typeface="Consolas"/>
                </a:rPr>
                <a:t>GPT API</a:t>
              </a:r>
              <a:endParaRPr/>
            </a:p>
          </p:txBody>
        </p:sp>
        <p:pic>
          <p:nvPicPr>
            <p:cNvPr descr="OpenAI (ChatGPT) Logo Free Download ... · LobeHub" id="225" name="Google Shape;225;p35"/>
            <p:cNvPicPr preferRelativeResize="0"/>
            <p:nvPr/>
          </p:nvPicPr>
          <p:blipFill rotWithShape="1">
            <a:blip r:embed="rId3">
              <a:alphaModFix/>
            </a:blip>
            <a:srcRect b="0" l="0" r="0" t="0"/>
            <a:stretch/>
          </p:blipFill>
          <p:spPr>
            <a:xfrm>
              <a:off x="5723094" y="1961050"/>
              <a:ext cx="456645" cy="456645"/>
            </a:xfrm>
            <a:prstGeom prst="rect">
              <a:avLst/>
            </a:prstGeom>
            <a:noFill/>
            <a:ln>
              <a:noFill/>
            </a:ln>
          </p:spPr>
        </p:pic>
        <p:sp>
          <p:nvSpPr>
            <p:cNvPr id="226" name="Google Shape;226;p35"/>
            <p:cNvSpPr txBox="1"/>
            <p:nvPr/>
          </p:nvSpPr>
          <p:spPr>
            <a:xfrm>
              <a:off x="5372950" y="63650"/>
              <a:ext cx="1245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333C49"/>
                  </a:solidFill>
                  <a:latin typeface="Lexend"/>
                  <a:ea typeface="Lexend"/>
                  <a:cs typeface="Lexend"/>
                  <a:sym typeface="Lexend"/>
                </a:rPr>
                <a:t>3 - Translation with GPT</a:t>
              </a:r>
              <a:endParaRPr b="1">
                <a:solidFill>
                  <a:srgbClr val="333C49"/>
                </a:solidFill>
                <a:latin typeface="Lexend"/>
                <a:ea typeface="Lexend"/>
                <a:cs typeface="Lexend"/>
                <a:sym typeface="Lexend"/>
              </a:endParaRPr>
            </a:p>
          </p:txBody>
        </p:sp>
      </p:grpSp>
      <p:grpSp>
        <p:nvGrpSpPr>
          <p:cNvPr id="227" name="Google Shape;227;p35"/>
          <p:cNvGrpSpPr/>
          <p:nvPr/>
        </p:nvGrpSpPr>
        <p:grpSpPr>
          <a:xfrm>
            <a:off x="6685403" y="63650"/>
            <a:ext cx="2020537" cy="2150561"/>
            <a:chOff x="6685403" y="63650"/>
            <a:chExt cx="2020537" cy="2150561"/>
          </a:xfrm>
        </p:grpSpPr>
        <p:cxnSp>
          <p:nvCxnSpPr>
            <p:cNvPr id="228" name="Google Shape;228;p35"/>
            <p:cNvCxnSpPr/>
            <p:nvPr/>
          </p:nvCxnSpPr>
          <p:spPr>
            <a:xfrm>
              <a:off x="6685403" y="2214211"/>
              <a:ext cx="1245000" cy="0"/>
            </a:xfrm>
            <a:prstGeom prst="straightConnector1">
              <a:avLst/>
            </a:prstGeom>
            <a:noFill/>
            <a:ln cap="flat" cmpd="sng" w="57150">
              <a:solidFill>
                <a:srgbClr val="A7A7A7"/>
              </a:solidFill>
              <a:prstDash val="solid"/>
              <a:miter lim="800000"/>
              <a:headEnd len="sm" w="sm" type="none"/>
              <a:tailEnd len="med" w="med" type="triangle"/>
            </a:ln>
          </p:spPr>
        </p:cxnSp>
        <p:sp>
          <p:nvSpPr>
            <p:cNvPr id="229" name="Google Shape;229;p35"/>
            <p:cNvSpPr txBox="1"/>
            <p:nvPr/>
          </p:nvSpPr>
          <p:spPr>
            <a:xfrm>
              <a:off x="6866959" y="1880562"/>
              <a:ext cx="5913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it" sz="1100">
                  <a:solidFill>
                    <a:srgbClr val="A7A7A7"/>
                  </a:solidFill>
                  <a:latin typeface="Consolas"/>
                  <a:ea typeface="Consolas"/>
                  <a:cs typeface="Consolas"/>
                  <a:sym typeface="Consolas"/>
                </a:rPr>
                <a:t>.json </a:t>
              </a:r>
              <a:endParaRPr b="1" sz="1100"/>
            </a:p>
          </p:txBody>
        </p:sp>
        <p:sp>
          <p:nvSpPr>
            <p:cNvPr id="230" name="Google Shape;230;p35"/>
            <p:cNvSpPr txBox="1"/>
            <p:nvPr/>
          </p:nvSpPr>
          <p:spPr>
            <a:xfrm>
              <a:off x="6699239" y="63650"/>
              <a:ext cx="20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333C49"/>
                  </a:solidFill>
                  <a:latin typeface="Lexend"/>
                  <a:ea typeface="Lexend"/>
                  <a:cs typeface="Lexend"/>
                  <a:sym typeface="Lexend"/>
                </a:rPr>
                <a:t>4 - Output .json file</a:t>
              </a:r>
              <a:endParaRPr b="1">
                <a:solidFill>
                  <a:srgbClr val="333C49"/>
                </a:solidFill>
                <a:latin typeface="Lexend"/>
                <a:ea typeface="Lexend"/>
                <a:cs typeface="Lexend"/>
                <a:sym typeface="Lexend"/>
              </a:endParaRPr>
            </a:p>
          </p:txBody>
        </p:sp>
      </p:grpSp>
      <p:pic>
        <p:nvPicPr>
          <p:cNvPr id="231" name="Google Shape;231;p35"/>
          <p:cNvPicPr preferRelativeResize="0"/>
          <p:nvPr/>
        </p:nvPicPr>
        <p:blipFill>
          <a:blip r:embed="rId4">
            <a:alphaModFix/>
          </a:blip>
          <a:stretch>
            <a:fillRect/>
          </a:stretch>
        </p:blipFill>
        <p:spPr>
          <a:xfrm>
            <a:off x="865163" y="1567719"/>
            <a:ext cx="780275" cy="780275"/>
          </a:xfrm>
          <a:prstGeom prst="rect">
            <a:avLst/>
          </a:prstGeom>
          <a:noFill/>
          <a:ln>
            <a:noFill/>
          </a:ln>
        </p:spPr>
      </p:pic>
      <p:pic>
        <p:nvPicPr>
          <p:cNvPr id="232" name="Google Shape;232;p35"/>
          <p:cNvPicPr preferRelativeResize="0"/>
          <p:nvPr/>
        </p:nvPicPr>
        <p:blipFill>
          <a:blip r:embed="rId4">
            <a:alphaModFix/>
          </a:blip>
          <a:stretch>
            <a:fillRect/>
          </a:stretch>
        </p:blipFill>
        <p:spPr>
          <a:xfrm>
            <a:off x="8046788" y="1567719"/>
            <a:ext cx="780275" cy="78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6"/>
          <p:cNvPicPr preferRelativeResize="0"/>
          <p:nvPr/>
        </p:nvPicPr>
        <p:blipFill>
          <a:blip r:embed="rId3">
            <a:alphaModFix/>
          </a:blip>
          <a:stretch>
            <a:fillRect/>
          </a:stretch>
        </p:blipFill>
        <p:spPr>
          <a:xfrm>
            <a:off x="0" y="0"/>
            <a:ext cx="9144003" cy="5147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0"/>
          <p:cNvSpPr txBox="1"/>
          <p:nvPr/>
        </p:nvSpPr>
        <p:spPr>
          <a:xfrm>
            <a:off x="3314175" y="1346225"/>
            <a:ext cx="3276600" cy="75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it" sz="2000">
                <a:latin typeface="Lexend Medium"/>
                <a:ea typeface="Lexend Medium"/>
                <a:cs typeface="Lexend Medium"/>
                <a:sym typeface="Lexend Medium"/>
              </a:rPr>
              <a:t>Vinicius Andrade</a:t>
            </a:r>
            <a:endParaRPr i="0" sz="2000" u="none" cap="none" strike="noStrike">
              <a:solidFill>
                <a:srgbClr val="000000"/>
              </a:solidFill>
              <a:latin typeface="Lexend Medium"/>
              <a:ea typeface="Lexend Medium"/>
              <a:cs typeface="Lexend Medium"/>
              <a:sym typeface="Lexend Medium"/>
            </a:endParaRPr>
          </a:p>
          <a:p>
            <a:pPr indent="0" lvl="0" marL="0" marR="0" rtl="0" algn="l">
              <a:lnSpc>
                <a:spcPct val="100000"/>
              </a:lnSpc>
              <a:spcBef>
                <a:spcPts val="0"/>
              </a:spcBef>
              <a:spcAft>
                <a:spcPts val="0"/>
              </a:spcAft>
              <a:buClr>
                <a:srgbClr val="000000"/>
              </a:buClr>
              <a:buSzPts val="2000"/>
              <a:buFont typeface="Arial"/>
              <a:buNone/>
            </a:pPr>
            <a:r>
              <a:rPr lang="it" sz="1700">
                <a:latin typeface="Lexend Light"/>
                <a:ea typeface="Lexend Light"/>
                <a:cs typeface="Lexend Light"/>
                <a:sym typeface="Lexend Light"/>
              </a:rPr>
              <a:t>PM at Stone Co.</a:t>
            </a:r>
            <a:endParaRPr i="0" sz="1200" u="none" cap="none" strike="noStrike">
              <a:solidFill>
                <a:srgbClr val="000000"/>
              </a:solidFill>
              <a:latin typeface="Lexend"/>
              <a:ea typeface="Lexend"/>
              <a:cs typeface="Lexend"/>
              <a:sym typeface="Lexend"/>
            </a:endParaRPr>
          </a:p>
        </p:txBody>
      </p:sp>
      <p:sp>
        <p:nvSpPr>
          <p:cNvPr id="45" name="Google Shape;45;p10"/>
          <p:cNvSpPr txBox="1"/>
          <p:nvPr/>
        </p:nvSpPr>
        <p:spPr>
          <a:xfrm>
            <a:off x="799750" y="3624900"/>
            <a:ext cx="27018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lang="it" sz="1300" u="sng">
                <a:solidFill>
                  <a:schemeClr val="hlink"/>
                </a:solidFill>
                <a:latin typeface="Lexend Medium"/>
                <a:ea typeface="Lexend Medium"/>
                <a:cs typeface="Lexend Medium"/>
                <a:sym typeface="Lexend Medium"/>
                <a:hlinkClick r:id="rId3"/>
              </a:rPr>
              <a:t>vinicius.pm</a:t>
            </a:r>
            <a:endParaRPr sz="1300">
              <a:latin typeface="Lexend Medium"/>
              <a:ea typeface="Lexend Medium"/>
              <a:cs typeface="Lexend Medium"/>
              <a:sym typeface="Lexend Medium"/>
            </a:endParaRPr>
          </a:p>
          <a:p>
            <a:pPr indent="0" lvl="0" marL="0" rtl="0" algn="l">
              <a:spcBef>
                <a:spcPts val="0"/>
              </a:spcBef>
              <a:spcAft>
                <a:spcPts val="0"/>
              </a:spcAft>
              <a:buClr>
                <a:schemeClr val="dk1"/>
              </a:buClr>
              <a:buSzPts val="1300"/>
              <a:buFont typeface="Arial"/>
              <a:buNone/>
            </a:pPr>
            <a:r>
              <a:rPr lang="it" sz="1300" u="sng">
                <a:solidFill>
                  <a:schemeClr val="accent5"/>
                </a:solidFill>
                <a:latin typeface="Lexend Medium"/>
                <a:ea typeface="Lexend Medium"/>
                <a:cs typeface="Lexend Medium"/>
                <a:sym typeface="Lexend Medium"/>
                <a:hlinkClick r:id="rId4">
                  <a:extLst>
                    <a:ext uri="{A12FA001-AC4F-418D-AE19-62706E023703}">
                      <ahyp:hlinkClr val="tx"/>
                    </a:ext>
                  </a:extLst>
                </a:hlinkClick>
              </a:rPr>
              <a:t>LinkedIn</a:t>
            </a:r>
            <a:endParaRPr sz="1300">
              <a:latin typeface="Lexend Medium"/>
              <a:ea typeface="Lexend Medium"/>
              <a:cs typeface="Lexend Medium"/>
              <a:sym typeface="Lexend Medium"/>
            </a:endParaRPr>
          </a:p>
          <a:p>
            <a:pPr indent="0" lvl="0" marL="0" marR="0" rtl="0" algn="l">
              <a:lnSpc>
                <a:spcPct val="100000"/>
              </a:lnSpc>
              <a:spcBef>
                <a:spcPts val="0"/>
              </a:spcBef>
              <a:spcAft>
                <a:spcPts val="0"/>
              </a:spcAft>
              <a:buClr>
                <a:srgbClr val="000000"/>
              </a:buClr>
              <a:buSzPts val="1300"/>
              <a:buFont typeface="Arial"/>
              <a:buNone/>
            </a:pPr>
            <a:r>
              <a:rPr lang="it" sz="1300" u="sng">
                <a:solidFill>
                  <a:schemeClr val="hlink"/>
                </a:solidFill>
                <a:latin typeface="Lexend Medium"/>
                <a:ea typeface="Lexend Medium"/>
                <a:cs typeface="Lexend Medium"/>
                <a:sym typeface="Lexend Medium"/>
                <a:hlinkClick r:id="rId5"/>
              </a:rPr>
              <a:t>v.saraiva.andrade@gmail.com</a:t>
            </a:r>
            <a:endParaRPr sz="1300">
              <a:latin typeface="Lexend Medium"/>
              <a:ea typeface="Lexend Medium"/>
              <a:cs typeface="Lexend Medium"/>
              <a:sym typeface="Lexend Medium"/>
            </a:endParaRPr>
          </a:p>
        </p:txBody>
      </p:sp>
      <p:sp>
        <p:nvSpPr>
          <p:cNvPr id="46" name="Google Shape;46;p10"/>
          <p:cNvSpPr txBox="1"/>
          <p:nvPr/>
        </p:nvSpPr>
        <p:spPr>
          <a:xfrm>
            <a:off x="3423000" y="2374545"/>
            <a:ext cx="48045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Laurea in Economia e Finanza</a:t>
            </a:r>
            <a:endParaRPr b="1" sz="1200">
              <a:latin typeface="Lexend"/>
              <a:ea typeface="Lexend"/>
              <a:cs typeface="Lexend"/>
              <a:sym typeface="Lexend"/>
            </a:endParaRPr>
          </a:p>
          <a:p>
            <a:pPr indent="-304800" lvl="0" marL="457200" rtl="0" algn="l">
              <a:spcBef>
                <a:spcPts val="0"/>
              </a:spcBef>
              <a:spcAft>
                <a:spcPts val="0"/>
              </a:spcAft>
              <a:buSzPts val="1200"/>
              <a:buFont typeface="Lexend"/>
              <a:buChar char="●"/>
            </a:pPr>
            <a:r>
              <a:rPr b="1" lang="it" sz="1200">
                <a:latin typeface="Lexend"/>
                <a:ea typeface="Lexend"/>
                <a:cs typeface="Lexend"/>
                <a:sym typeface="Lexend"/>
              </a:rPr>
              <a:t>Specializzato Fintech</a:t>
            </a:r>
            <a:endParaRPr b="1" sz="1200">
              <a:latin typeface="Lexend"/>
              <a:ea typeface="Lexend"/>
              <a:cs typeface="Lexend"/>
              <a:sym typeface="Lexend"/>
            </a:endParaRPr>
          </a:p>
          <a:p>
            <a:pPr indent="-304800" lvl="0" marL="457200" rtl="0" algn="l">
              <a:spcBef>
                <a:spcPts val="0"/>
              </a:spcBef>
              <a:spcAft>
                <a:spcPts val="0"/>
              </a:spcAft>
              <a:buSzPts val="1200"/>
              <a:buFont typeface="Lexend"/>
              <a:buChar char="●"/>
            </a:pPr>
            <a:r>
              <a:rPr b="1" lang="it" sz="1200">
                <a:latin typeface="Lexend"/>
                <a:ea typeface="Lexend"/>
                <a:cs typeface="Lexend"/>
                <a:sym typeface="Lexend"/>
              </a:rPr>
              <a:t>Building MVPs and Functional Apps</a:t>
            </a:r>
            <a:endParaRPr b="1" sz="1200">
              <a:latin typeface="Lexend"/>
              <a:ea typeface="Lexend"/>
              <a:cs typeface="Lexend"/>
              <a:sym typeface="Lexend"/>
            </a:endParaRPr>
          </a:p>
        </p:txBody>
      </p:sp>
      <p:pic>
        <p:nvPicPr>
          <p:cNvPr id="47" name="Google Shape;47;p10"/>
          <p:cNvPicPr preferRelativeResize="0"/>
          <p:nvPr/>
        </p:nvPicPr>
        <p:blipFill>
          <a:blip r:embed="rId6">
            <a:alphaModFix/>
          </a:blip>
          <a:stretch>
            <a:fillRect/>
          </a:stretch>
        </p:blipFill>
        <p:spPr>
          <a:xfrm>
            <a:off x="799750" y="1346225"/>
            <a:ext cx="1988400" cy="1988400"/>
          </a:xfrm>
          <a:prstGeom prst="roundRect">
            <a:avLst>
              <a:gd fmla="val 5523" name="adj"/>
            </a:avLst>
          </a:prstGeom>
          <a:solidFill>
            <a:srgbClr val="EEEEEE"/>
          </a:solidFill>
          <a:ln cap="flat" cmpd="sng" w="28575">
            <a:solidFill>
              <a:srgbClr val="1B1464"/>
            </a:solidFill>
            <a:prstDash val="solid"/>
            <a:round/>
            <a:headEnd len="sm" w="sm" type="none"/>
            <a:tailEnd len="sm" w="sm" type="none"/>
          </a:ln>
        </p:spPr>
      </p:pic>
      <p:pic>
        <p:nvPicPr>
          <p:cNvPr id="48" name="Google Shape;48;p10"/>
          <p:cNvPicPr preferRelativeResize="0"/>
          <p:nvPr/>
        </p:nvPicPr>
        <p:blipFill rotWithShape="1">
          <a:blip r:embed="rId7">
            <a:alphaModFix/>
          </a:blip>
          <a:srcRect b="36737" l="27504" r="27648" t="37316"/>
          <a:stretch/>
        </p:blipFill>
        <p:spPr>
          <a:xfrm>
            <a:off x="7608675" y="231700"/>
            <a:ext cx="1297475" cy="13345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7"/>
          <p:cNvPicPr preferRelativeResize="0"/>
          <p:nvPr/>
        </p:nvPicPr>
        <p:blipFill>
          <a:blip r:embed="rId3">
            <a:alphaModFix/>
          </a:blip>
          <a:stretch>
            <a:fillRect/>
          </a:stretch>
        </p:blipFill>
        <p:spPr>
          <a:xfrm>
            <a:off x="0" y="0"/>
            <a:ext cx="9144003" cy="5156887"/>
          </a:xfrm>
          <a:prstGeom prst="rect">
            <a:avLst/>
          </a:prstGeom>
          <a:noFill/>
          <a:ln>
            <a:noFill/>
          </a:ln>
        </p:spPr>
      </p:pic>
      <p:pic>
        <p:nvPicPr>
          <p:cNvPr id="243" name="Google Shape;243;p37"/>
          <p:cNvPicPr preferRelativeResize="0"/>
          <p:nvPr/>
        </p:nvPicPr>
        <p:blipFill>
          <a:blip r:embed="rId4">
            <a:alphaModFix/>
          </a:blip>
          <a:stretch>
            <a:fillRect/>
          </a:stretch>
        </p:blipFill>
        <p:spPr>
          <a:xfrm>
            <a:off x="5844725" y="317225"/>
            <a:ext cx="599552" cy="5995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8"/>
          <p:cNvPicPr preferRelativeResize="0"/>
          <p:nvPr/>
        </p:nvPicPr>
        <p:blipFill>
          <a:blip r:embed="rId3">
            <a:alphaModFix/>
          </a:blip>
          <a:stretch>
            <a:fillRect/>
          </a:stretch>
        </p:blipFill>
        <p:spPr>
          <a:xfrm>
            <a:off x="0" y="0"/>
            <a:ext cx="9144003" cy="5156887"/>
          </a:xfrm>
          <a:prstGeom prst="rect">
            <a:avLst/>
          </a:prstGeom>
          <a:noFill/>
          <a:ln>
            <a:noFill/>
          </a:ln>
        </p:spPr>
      </p:pic>
      <p:pic>
        <p:nvPicPr>
          <p:cNvPr id="249" name="Google Shape;249;p38"/>
          <p:cNvPicPr preferRelativeResize="0"/>
          <p:nvPr/>
        </p:nvPicPr>
        <p:blipFill>
          <a:blip r:embed="rId4">
            <a:alphaModFix/>
          </a:blip>
          <a:stretch>
            <a:fillRect/>
          </a:stretch>
        </p:blipFill>
        <p:spPr>
          <a:xfrm>
            <a:off x="6559125" y="1567400"/>
            <a:ext cx="599552" cy="5995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9"/>
          <p:cNvPicPr preferRelativeResize="0"/>
          <p:nvPr/>
        </p:nvPicPr>
        <p:blipFill>
          <a:blip r:embed="rId3">
            <a:alphaModFix/>
          </a:blip>
          <a:stretch>
            <a:fillRect/>
          </a:stretch>
        </p:blipFill>
        <p:spPr>
          <a:xfrm>
            <a:off x="0" y="0"/>
            <a:ext cx="9144003" cy="5147963"/>
          </a:xfrm>
          <a:prstGeom prst="rect">
            <a:avLst/>
          </a:prstGeom>
          <a:noFill/>
          <a:ln>
            <a:noFill/>
          </a:ln>
        </p:spPr>
      </p:pic>
      <p:pic>
        <p:nvPicPr>
          <p:cNvPr id="255" name="Google Shape;255;p39"/>
          <p:cNvPicPr preferRelativeResize="0"/>
          <p:nvPr/>
        </p:nvPicPr>
        <p:blipFill>
          <a:blip r:embed="rId4">
            <a:alphaModFix/>
          </a:blip>
          <a:stretch>
            <a:fillRect/>
          </a:stretch>
        </p:blipFill>
        <p:spPr>
          <a:xfrm>
            <a:off x="1632925" y="1210200"/>
            <a:ext cx="599552" cy="5995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0"/>
          <p:cNvPicPr preferRelativeResize="0"/>
          <p:nvPr/>
        </p:nvPicPr>
        <p:blipFill>
          <a:blip r:embed="rId3">
            <a:alphaModFix/>
          </a:blip>
          <a:stretch>
            <a:fillRect/>
          </a:stretch>
        </p:blipFill>
        <p:spPr>
          <a:xfrm>
            <a:off x="0" y="-6697"/>
            <a:ext cx="9144003" cy="5156899"/>
          </a:xfrm>
          <a:prstGeom prst="rect">
            <a:avLst/>
          </a:prstGeom>
          <a:noFill/>
          <a:ln>
            <a:noFill/>
          </a:ln>
        </p:spPr>
      </p:pic>
      <p:pic>
        <p:nvPicPr>
          <p:cNvPr id="261" name="Google Shape;261;p40"/>
          <p:cNvPicPr preferRelativeResize="0"/>
          <p:nvPr/>
        </p:nvPicPr>
        <p:blipFill>
          <a:blip r:embed="rId4">
            <a:alphaModFix/>
          </a:blip>
          <a:stretch>
            <a:fillRect/>
          </a:stretch>
        </p:blipFill>
        <p:spPr>
          <a:xfrm>
            <a:off x="3403975" y="1180425"/>
            <a:ext cx="599552" cy="5995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1"/>
          <p:cNvPicPr preferRelativeResize="0"/>
          <p:nvPr/>
        </p:nvPicPr>
        <p:blipFill rotWithShape="1">
          <a:blip r:embed="rId3">
            <a:alphaModFix/>
          </a:blip>
          <a:srcRect b="0" l="0" r="0" t="9999"/>
          <a:stretch/>
        </p:blipFill>
        <p:spPr>
          <a:xfrm>
            <a:off x="0" y="0"/>
            <a:ext cx="9144003" cy="5143501"/>
          </a:xfrm>
          <a:prstGeom prst="rect">
            <a:avLst/>
          </a:prstGeom>
          <a:noFill/>
          <a:ln>
            <a:noFill/>
          </a:ln>
        </p:spPr>
      </p:pic>
      <p:pic>
        <p:nvPicPr>
          <p:cNvPr id="267" name="Google Shape;267;p41"/>
          <p:cNvPicPr preferRelativeResize="0"/>
          <p:nvPr/>
        </p:nvPicPr>
        <p:blipFill>
          <a:blip r:embed="rId4">
            <a:alphaModFix/>
          </a:blip>
          <a:stretch>
            <a:fillRect/>
          </a:stretch>
        </p:blipFill>
        <p:spPr>
          <a:xfrm>
            <a:off x="7809275" y="525575"/>
            <a:ext cx="599552" cy="59955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2"/>
          <p:cNvPicPr preferRelativeResize="0"/>
          <p:nvPr/>
        </p:nvPicPr>
        <p:blipFill>
          <a:blip r:embed="rId3">
            <a:alphaModFix/>
          </a:blip>
          <a:stretch>
            <a:fillRect/>
          </a:stretch>
        </p:blipFill>
        <p:spPr>
          <a:xfrm>
            <a:off x="0" y="0"/>
            <a:ext cx="9144003" cy="51568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3"/>
          <p:cNvPicPr preferRelativeResize="0"/>
          <p:nvPr/>
        </p:nvPicPr>
        <p:blipFill>
          <a:blip r:embed="rId3">
            <a:alphaModFix/>
          </a:blip>
          <a:stretch>
            <a:fillRect/>
          </a:stretch>
        </p:blipFill>
        <p:spPr>
          <a:xfrm>
            <a:off x="0" y="0"/>
            <a:ext cx="9144003" cy="5156887"/>
          </a:xfrm>
          <a:prstGeom prst="rect">
            <a:avLst/>
          </a:prstGeom>
          <a:noFill/>
          <a:ln>
            <a:noFill/>
          </a:ln>
        </p:spPr>
      </p:pic>
      <p:pic>
        <p:nvPicPr>
          <p:cNvPr id="278" name="Google Shape;278;p43"/>
          <p:cNvPicPr preferRelativeResize="0"/>
          <p:nvPr/>
        </p:nvPicPr>
        <p:blipFill>
          <a:blip r:embed="rId4">
            <a:alphaModFix/>
          </a:blip>
          <a:stretch>
            <a:fillRect/>
          </a:stretch>
        </p:blipFill>
        <p:spPr>
          <a:xfrm>
            <a:off x="8166450" y="611300"/>
            <a:ext cx="599552" cy="5995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4"/>
          <p:cNvPicPr preferRelativeResize="0"/>
          <p:nvPr/>
        </p:nvPicPr>
        <p:blipFill>
          <a:blip r:embed="rId3">
            <a:alphaModFix/>
          </a:blip>
          <a:stretch>
            <a:fillRect/>
          </a:stretch>
        </p:blipFill>
        <p:spPr>
          <a:xfrm>
            <a:off x="0" y="0"/>
            <a:ext cx="9143997" cy="5156902"/>
          </a:xfrm>
          <a:prstGeom prst="rect">
            <a:avLst/>
          </a:prstGeom>
          <a:noFill/>
          <a:ln>
            <a:noFill/>
          </a:ln>
        </p:spPr>
      </p:pic>
      <p:pic>
        <p:nvPicPr>
          <p:cNvPr id="284" name="Google Shape;284;p44"/>
          <p:cNvPicPr preferRelativeResize="0"/>
          <p:nvPr/>
        </p:nvPicPr>
        <p:blipFill>
          <a:blip r:embed="rId4">
            <a:alphaModFix/>
          </a:blip>
          <a:stretch>
            <a:fillRect/>
          </a:stretch>
        </p:blipFill>
        <p:spPr>
          <a:xfrm>
            <a:off x="5566125" y="782750"/>
            <a:ext cx="599552" cy="5995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5"/>
          <p:cNvPicPr preferRelativeResize="0"/>
          <p:nvPr/>
        </p:nvPicPr>
        <p:blipFill>
          <a:blip r:embed="rId3">
            <a:alphaModFix/>
          </a:blip>
          <a:stretch>
            <a:fillRect/>
          </a:stretch>
        </p:blipFill>
        <p:spPr>
          <a:xfrm>
            <a:off x="0" y="0"/>
            <a:ext cx="9144003" cy="5161355"/>
          </a:xfrm>
          <a:prstGeom prst="rect">
            <a:avLst/>
          </a:prstGeom>
          <a:noFill/>
          <a:ln>
            <a:noFill/>
          </a:ln>
        </p:spPr>
      </p:pic>
      <p:sp>
        <p:nvSpPr>
          <p:cNvPr id="290" name="Google Shape;290;p45"/>
          <p:cNvSpPr/>
          <p:nvPr/>
        </p:nvSpPr>
        <p:spPr>
          <a:xfrm>
            <a:off x="6155700" y="976625"/>
            <a:ext cx="792000" cy="204900"/>
          </a:xfrm>
          <a:prstGeom prst="roundRect">
            <a:avLst>
              <a:gd fmla="val 16667" name="adj"/>
            </a:avLst>
          </a:prstGeom>
          <a:noFill/>
          <a:ln cap="flat" cmpd="sng" w="9525">
            <a:solidFill>
              <a:srgbClr val="FF5D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45"/>
          <p:cNvSpPr/>
          <p:nvPr/>
        </p:nvSpPr>
        <p:spPr>
          <a:xfrm>
            <a:off x="266125" y="1726100"/>
            <a:ext cx="1205400" cy="204900"/>
          </a:xfrm>
          <a:prstGeom prst="roundRect">
            <a:avLst>
              <a:gd fmla="val 16667" name="adj"/>
            </a:avLst>
          </a:prstGeom>
          <a:noFill/>
          <a:ln cap="flat" cmpd="sng" w="9525">
            <a:solidFill>
              <a:srgbClr val="FF5D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92" name="Google Shape;292;p45"/>
          <p:cNvGrpSpPr/>
          <p:nvPr/>
        </p:nvGrpSpPr>
        <p:grpSpPr>
          <a:xfrm>
            <a:off x="2401725" y="976625"/>
            <a:ext cx="3984550" cy="2830950"/>
            <a:chOff x="2401725" y="976625"/>
            <a:chExt cx="3984550" cy="2830950"/>
          </a:xfrm>
        </p:grpSpPr>
        <p:sp>
          <p:nvSpPr>
            <p:cNvPr id="293" name="Google Shape;293;p45"/>
            <p:cNvSpPr/>
            <p:nvPr/>
          </p:nvSpPr>
          <p:spPr>
            <a:xfrm>
              <a:off x="2401725" y="976625"/>
              <a:ext cx="3036000" cy="204900"/>
            </a:xfrm>
            <a:prstGeom prst="roundRect">
              <a:avLst>
                <a:gd fmla="val 16667" name="adj"/>
              </a:avLst>
            </a:prstGeom>
            <a:noFill/>
            <a:ln cap="flat" cmpd="sng" w="9525">
              <a:solidFill>
                <a:srgbClr val="FF5D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45"/>
            <p:cNvSpPr/>
            <p:nvPr/>
          </p:nvSpPr>
          <p:spPr>
            <a:xfrm>
              <a:off x="3350275" y="3602675"/>
              <a:ext cx="3036000" cy="204900"/>
            </a:xfrm>
            <a:prstGeom prst="roundRect">
              <a:avLst>
                <a:gd fmla="val 16667" name="adj"/>
              </a:avLst>
            </a:prstGeom>
            <a:noFill/>
            <a:ln cap="flat" cmpd="sng" w="9525">
              <a:solidFill>
                <a:srgbClr val="FF5D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95" name="Google Shape;295;p45"/>
          <p:cNvGrpSpPr/>
          <p:nvPr/>
        </p:nvGrpSpPr>
        <p:grpSpPr>
          <a:xfrm>
            <a:off x="266125" y="1359600"/>
            <a:ext cx="5114900" cy="2909175"/>
            <a:chOff x="266125" y="1359600"/>
            <a:chExt cx="5114900" cy="2909175"/>
          </a:xfrm>
        </p:grpSpPr>
        <p:sp>
          <p:nvSpPr>
            <p:cNvPr id="296" name="Google Shape;296;p45"/>
            <p:cNvSpPr/>
            <p:nvPr/>
          </p:nvSpPr>
          <p:spPr>
            <a:xfrm>
              <a:off x="2401725" y="1359600"/>
              <a:ext cx="2979300" cy="204900"/>
            </a:xfrm>
            <a:prstGeom prst="roundRect">
              <a:avLst>
                <a:gd fmla="val 16667" name="adj"/>
              </a:avLst>
            </a:prstGeom>
            <a:noFill/>
            <a:ln cap="flat" cmpd="sng" w="9525">
              <a:solidFill>
                <a:srgbClr val="FF5D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45"/>
            <p:cNvSpPr/>
            <p:nvPr/>
          </p:nvSpPr>
          <p:spPr>
            <a:xfrm>
              <a:off x="266125" y="4129875"/>
              <a:ext cx="928200" cy="138900"/>
            </a:xfrm>
            <a:prstGeom prst="roundRect">
              <a:avLst>
                <a:gd fmla="val 16667" name="adj"/>
              </a:avLst>
            </a:prstGeom>
            <a:noFill/>
            <a:ln cap="flat" cmpd="sng" w="9525">
              <a:solidFill>
                <a:srgbClr val="FF5D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6"/>
          <p:cNvPicPr preferRelativeResize="0"/>
          <p:nvPr/>
        </p:nvPicPr>
        <p:blipFill>
          <a:blip r:embed="rId3">
            <a:alphaModFix/>
          </a:blip>
          <a:stretch>
            <a:fillRect/>
          </a:stretch>
        </p:blipFill>
        <p:spPr>
          <a:xfrm>
            <a:off x="1585650" y="1746913"/>
            <a:ext cx="5972699" cy="1199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46A"/>
        </a:solidFill>
      </p:bgPr>
    </p:bg>
    <p:spTree>
      <p:nvGrpSpPr>
        <p:cNvPr id="52" name="Shape 52"/>
        <p:cNvGrpSpPr/>
        <p:nvPr/>
      </p:nvGrpSpPr>
      <p:grpSpPr>
        <a:xfrm>
          <a:off x="0" y="0"/>
          <a:ext cx="0" cy="0"/>
          <a:chOff x="0" y="0"/>
          <a:chExt cx="0" cy="0"/>
        </a:xfrm>
      </p:grpSpPr>
      <p:sp>
        <p:nvSpPr>
          <p:cNvPr id="53" name="Google Shape;53;p11"/>
          <p:cNvSpPr txBox="1"/>
          <p:nvPr/>
        </p:nvSpPr>
        <p:spPr>
          <a:xfrm>
            <a:off x="319650" y="2033100"/>
            <a:ext cx="85047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5800">
                <a:solidFill>
                  <a:srgbClr val="FFFFFF"/>
                </a:solidFill>
                <a:latin typeface="Lexend Medium"/>
                <a:ea typeface="Lexend Medium"/>
                <a:cs typeface="Lexend Medium"/>
                <a:sym typeface="Lexend Medium"/>
              </a:rPr>
              <a:t>Esplorare insieme</a:t>
            </a:r>
            <a:endParaRPr sz="5800">
              <a:solidFill>
                <a:srgbClr val="FFFFFF"/>
              </a:solidFill>
              <a:latin typeface="Lexend Medium"/>
              <a:ea typeface="Lexend Medium"/>
              <a:cs typeface="Lexend Medium"/>
              <a:sym typeface="Lexend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nvSpPr>
        <p:spPr>
          <a:xfrm>
            <a:off x="449275" y="229950"/>
            <a:ext cx="226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Rischi e limitazioni</a:t>
            </a:r>
            <a:endParaRPr sz="1700">
              <a:solidFill>
                <a:srgbClr val="0D046A"/>
              </a:solidFill>
              <a:latin typeface="Lexend Medium"/>
              <a:ea typeface="Lexend Medium"/>
              <a:cs typeface="Lexend Medium"/>
              <a:sym typeface="Lexend Medium"/>
            </a:endParaRPr>
          </a:p>
        </p:txBody>
      </p:sp>
      <p:sp>
        <p:nvSpPr>
          <p:cNvPr id="312" name="Google Shape;312;p48"/>
          <p:cNvSpPr/>
          <p:nvPr/>
        </p:nvSpPr>
        <p:spPr>
          <a:xfrm>
            <a:off x="1242825" y="1259546"/>
            <a:ext cx="2069700" cy="2624400"/>
          </a:xfrm>
          <a:prstGeom prst="roundRect">
            <a:avLst>
              <a:gd fmla="val 16667" name="adj"/>
            </a:avLst>
          </a:prstGeom>
          <a:solidFill>
            <a:srgbClr val="1B1464"/>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it">
                <a:solidFill>
                  <a:srgbClr val="FEFEFE"/>
                </a:solidFill>
                <a:latin typeface="Alegreya"/>
                <a:ea typeface="Alegreya"/>
                <a:cs typeface="Alegreya"/>
                <a:sym typeface="Alegreya"/>
              </a:rPr>
              <a:t>#01</a:t>
            </a:r>
            <a:endParaRPr b="1">
              <a:solidFill>
                <a:srgbClr val="FEFEFE"/>
              </a:solidFill>
              <a:latin typeface="Alegreya"/>
              <a:ea typeface="Alegreya"/>
              <a:cs typeface="Alegreya"/>
              <a:sym typeface="Alegreya"/>
            </a:endParaRPr>
          </a:p>
        </p:txBody>
      </p:sp>
      <p:sp>
        <p:nvSpPr>
          <p:cNvPr id="313" name="Google Shape;313;p48"/>
          <p:cNvSpPr/>
          <p:nvPr/>
        </p:nvSpPr>
        <p:spPr>
          <a:xfrm>
            <a:off x="3537150" y="1259546"/>
            <a:ext cx="2069700" cy="2624400"/>
          </a:xfrm>
          <a:prstGeom prst="roundRect">
            <a:avLst>
              <a:gd fmla="val 16667" name="adj"/>
            </a:avLst>
          </a:prstGeom>
          <a:solidFill>
            <a:srgbClr val="78CCDE">
              <a:alpha val="6000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it">
                <a:solidFill>
                  <a:srgbClr val="FEFEFE"/>
                </a:solidFill>
                <a:latin typeface="Alegreya"/>
                <a:ea typeface="Alegreya"/>
                <a:cs typeface="Alegreya"/>
                <a:sym typeface="Alegreya"/>
              </a:rPr>
              <a:t>#02</a:t>
            </a:r>
            <a:endParaRPr b="1">
              <a:solidFill>
                <a:srgbClr val="FEFEFE"/>
              </a:solidFill>
              <a:latin typeface="Alegreya"/>
              <a:ea typeface="Alegreya"/>
              <a:cs typeface="Alegreya"/>
              <a:sym typeface="Alegreya"/>
            </a:endParaRPr>
          </a:p>
        </p:txBody>
      </p:sp>
      <p:sp>
        <p:nvSpPr>
          <p:cNvPr id="314" name="Google Shape;314;p48"/>
          <p:cNvSpPr/>
          <p:nvPr/>
        </p:nvSpPr>
        <p:spPr>
          <a:xfrm>
            <a:off x="5831475" y="1259546"/>
            <a:ext cx="2069700" cy="2624400"/>
          </a:xfrm>
          <a:prstGeom prst="roundRect">
            <a:avLst>
              <a:gd fmla="val 16667" name="adj"/>
            </a:avLst>
          </a:prstGeom>
          <a:solidFill>
            <a:srgbClr val="E4445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it">
                <a:solidFill>
                  <a:srgbClr val="040404"/>
                </a:solidFill>
                <a:latin typeface="Alegreya"/>
                <a:ea typeface="Alegreya"/>
                <a:cs typeface="Alegreya"/>
                <a:sym typeface="Alegreya"/>
              </a:rPr>
              <a:t>#03</a:t>
            </a:r>
            <a:endParaRPr b="1">
              <a:solidFill>
                <a:srgbClr val="040404"/>
              </a:solidFill>
              <a:latin typeface="Alegreya"/>
              <a:ea typeface="Alegreya"/>
              <a:cs typeface="Alegreya"/>
              <a:sym typeface="Alegreya"/>
            </a:endParaRPr>
          </a:p>
        </p:txBody>
      </p:sp>
      <p:sp>
        <p:nvSpPr>
          <p:cNvPr id="315" name="Google Shape;315;p48"/>
          <p:cNvSpPr txBox="1"/>
          <p:nvPr/>
        </p:nvSpPr>
        <p:spPr>
          <a:xfrm>
            <a:off x="1329913" y="1825329"/>
            <a:ext cx="1781100" cy="76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it" sz="2600">
                <a:solidFill>
                  <a:srgbClr val="FEFEFE"/>
                </a:solidFill>
                <a:latin typeface="Alegreya"/>
                <a:ea typeface="Alegreya"/>
                <a:cs typeface="Alegreya"/>
                <a:sym typeface="Alegreya"/>
              </a:rPr>
              <a:t>S_________</a:t>
            </a:r>
            <a:endParaRPr sz="2600">
              <a:solidFill>
                <a:srgbClr val="FEFEFE"/>
              </a:solidFill>
              <a:latin typeface="Alegreya"/>
              <a:ea typeface="Alegreya"/>
              <a:cs typeface="Alegreya"/>
              <a:sym typeface="Alegreya"/>
            </a:endParaRPr>
          </a:p>
        </p:txBody>
      </p:sp>
      <p:sp>
        <p:nvSpPr>
          <p:cNvPr id="316" name="Google Shape;316;p48"/>
          <p:cNvSpPr txBox="1"/>
          <p:nvPr/>
        </p:nvSpPr>
        <p:spPr>
          <a:xfrm>
            <a:off x="3631051" y="1825325"/>
            <a:ext cx="1975800" cy="76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it" sz="2600">
                <a:solidFill>
                  <a:srgbClr val="FEFEFE"/>
                </a:solidFill>
                <a:latin typeface="Alegreya"/>
                <a:ea typeface="Alegreya"/>
                <a:cs typeface="Alegreya"/>
                <a:sym typeface="Alegreya"/>
              </a:rPr>
              <a:t>P__________</a:t>
            </a:r>
            <a:endParaRPr sz="800">
              <a:solidFill>
                <a:srgbClr val="FEFEFE"/>
              </a:solidFill>
              <a:latin typeface="Alegreya"/>
              <a:ea typeface="Alegreya"/>
              <a:cs typeface="Alegreya"/>
              <a:sym typeface="Alegreya"/>
            </a:endParaRPr>
          </a:p>
        </p:txBody>
      </p:sp>
      <p:sp>
        <p:nvSpPr>
          <p:cNvPr id="317" name="Google Shape;317;p48"/>
          <p:cNvSpPr txBox="1"/>
          <p:nvPr/>
        </p:nvSpPr>
        <p:spPr>
          <a:xfrm>
            <a:off x="5919013" y="1825179"/>
            <a:ext cx="1592700" cy="76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it" sz="2600">
                <a:solidFill>
                  <a:srgbClr val="111111"/>
                </a:solidFill>
                <a:latin typeface="Alegreya"/>
                <a:ea typeface="Alegreya"/>
                <a:cs typeface="Alegreya"/>
                <a:sym typeface="Alegreya"/>
              </a:rPr>
              <a:t>B___</a:t>
            </a:r>
            <a:endParaRPr sz="2600">
              <a:solidFill>
                <a:srgbClr val="111111"/>
              </a:solidFill>
              <a:latin typeface="Alegreya"/>
              <a:ea typeface="Alegreya"/>
              <a:cs typeface="Alegreya"/>
              <a:sym typeface="Alegreya"/>
            </a:endParaRPr>
          </a:p>
        </p:txBody>
      </p:sp>
      <p:sp>
        <p:nvSpPr>
          <p:cNvPr id="318" name="Google Shape;318;p48"/>
          <p:cNvSpPr/>
          <p:nvPr/>
        </p:nvSpPr>
        <p:spPr>
          <a:xfrm>
            <a:off x="6006038" y="1464204"/>
            <a:ext cx="160912" cy="154586"/>
          </a:xfrm>
          <a:custGeom>
            <a:rect b="b" l="l" r="r" t="t"/>
            <a:pathLst>
              <a:path extrusionOk="0" h="70830" w="72320">
                <a:moveTo>
                  <a:pt x="8738" y="0"/>
                </a:moveTo>
                <a:lnTo>
                  <a:pt x="7409" y="81"/>
                </a:lnTo>
                <a:lnTo>
                  <a:pt x="6000" y="282"/>
                </a:lnTo>
                <a:lnTo>
                  <a:pt x="5315" y="403"/>
                </a:lnTo>
                <a:lnTo>
                  <a:pt x="4671" y="523"/>
                </a:lnTo>
                <a:lnTo>
                  <a:pt x="4027" y="685"/>
                </a:lnTo>
                <a:lnTo>
                  <a:pt x="3423" y="886"/>
                </a:lnTo>
                <a:lnTo>
                  <a:pt x="2899" y="1127"/>
                </a:lnTo>
                <a:lnTo>
                  <a:pt x="2416" y="1369"/>
                </a:lnTo>
                <a:lnTo>
                  <a:pt x="2013" y="1611"/>
                </a:lnTo>
                <a:lnTo>
                  <a:pt x="1691" y="1933"/>
                </a:lnTo>
                <a:lnTo>
                  <a:pt x="1530" y="2174"/>
                </a:lnTo>
                <a:lnTo>
                  <a:pt x="1289" y="2577"/>
                </a:lnTo>
                <a:lnTo>
                  <a:pt x="725" y="3664"/>
                </a:lnTo>
                <a:lnTo>
                  <a:pt x="242" y="4752"/>
                </a:lnTo>
                <a:lnTo>
                  <a:pt x="40" y="5154"/>
                </a:lnTo>
                <a:lnTo>
                  <a:pt x="0" y="5436"/>
                </a:lnTo>
                <a:lnTo>
                  <a:pt x="0" y="5637"/>
                </a:lnTo>
                <a:lnTo>
                  <a:pt x="0" y="5879"/>
                </a:lnTo>
                <a:lnTo>
                  <a:pt x="121" y="6402"/>
                </a:lnTo>
                <a:lnTo>
                  <a:pt x="282" y="6926"/>
                </a:lnTo>
                <a:lnTo>
                  <a:pt x="322" y="7208"/>
                </a:lnTo>
                <a:lnTo>
                  <a:pt x="322" y="7449"/>
                </a:lnTo>
                <a:lnTo>
                  <a:pt x="362" y="11959"/>
                </a:lnTo>
                <a:lnTo>
                  <a:pt x="443" y="14174"/>
                </a:lnTo>
                <a:lnTo>
                  <a:pt x="564" y="16389"/>
                </a:lnTo>
                <a:lnTo>
                  <a:pt x="765" y="18603"/>
                </a:lnTo>
                <a:lnTo>
                  <a:pt x="886" y="19691"/>
                </a:lnTo>
                <a:lnTo>
                  <a:pt x="1047" y="20778"/>
                </a:lnTo>
                <a:lnTo>
                  <a:pt x="1248" y="21905"/>
                </a:lnTo>
                <a:lnTo>
                  <a:pt x="1490" y="22993"/>
                </a:lnTo>
                <a:lnTo>
                  <a:pt x="1772" y="24080"/>
                </a:lnTo>
                <a:lnTo>
                  <a:pt x="2054" y="25167"/>
                </a:lnTo>
                <a:lnTo>
                  <a:pt x="2215" y="27462"/>
                </a:lnTo>
                <a:lnTo>
                  <a:pt x="2335" y="29798"/>
                </a:lnTo>
                <a:lnTo>
                  <a:pt x="2416" y="32173"/>
                </a:lnTo>
                <a:lnTo>
                  <a:pt x="2416" y="34549"/>
                </a:lnTo>
                <a:lnTo>
                  <a:pt x="2416" y="36925"/>
                </a:lnTo>
                <a:lnTo>
                  <a:pt x="2376" y="39341"/>
                </a:lnTo>
                <a:lnTo>
                  <a:pt x="2295" y="44133"/>
                </a:lnTo>
                <a:lnTo>
                  <a:pt x="2215" y="48965"/>
                </a:lnTo>
                <a:lnTo>
                  <a:pt x="2174" y="51341"/>
                </a:lnTo>
                <a:lnTo>
                  <a:pt x="2215" y="53716"/>
                </a:lnTo>
                <a:lnTo>
                  <a:pt x="2255" y="56092"/>
                </a:lnTo>
                <a:lnTo>
                  <a:pt x="2376" y="58428"/>
                </a:lnTo>
                <a:lnTo>
                  <a:pt x="2537" y="60723"/>
                </a:lnTo>
                <a:lnTo>
                  <a:pt x="2738" y="62978"/>
                </a:lnTo>
                <a:lnTo>
                  <a:pt x="2819" y="63461"/>
                </a:lnTo>
                <a:lnTo>
                  <a:pt x="2980" y="63984"/>
                </a:lnTo>
                <a:lnTo>
                  <a:pt x="3181" y="64468"/>
                </a:lnTo>
                <a:lnTo>
                  <a:pt x="3423" y="64991"/>
                </a:lnTo>
                <a:lnTo>
                  <a:pt x="3664" y="65434"/>
                </a:lnTo>
                <a:lnTo>
                  <a:pt x="3986" y="65917"/>
                </a:lnTo>
                <a:lnTo>
                  <a:pt x="4309" y="66280"/>
                </a:lnTo>
                <a:lnTo>
                  <a:pt x="4671" y="66642"/>
                </a:lnTo>
                <a:lnTo>
                  <a:pt x="5235" y="67085"/>
                </a:lnTo>
                <a:lnTo>
                  <a:pt x="5879" y="67488"/>
                </a:lnTo>
                <a:lnTo>
                  <a:pt x="6564" y="67850"/>
                </a:lnTo>
                <a:lnTo>
                  <a:pt x="7329" y="68172"/>
                </a:lnTo>
                <a:lnTo>
                  <a:pt x="8094" y="68454"/>
                </a:lnTo>
                <a:lnTo>
                  <a:pt x="8899" y="68696"/>
                </a:lnTo>
                <a:lnTo>
                  <a:pt x="9745" y="68897"/>
                </a:lnTo>
                <a:lnTo>
                  <a:pt x="10590" y="69058"/>
                </a:lnTo>
                <a:lnTo>
                  <a:pt x="11436" y="69219"/>
                </a:lnTo>
                <a:lnTo>
                  <a:pt x="12322" y="69340"/>
                </a:lnTo>
                <a:lnTo>
                  <a:pt x="14013" y="69501"/>
                </a:lnTo>
                <a:lnTo>
                  <a:pt x="15664" y="69662"/>
                </a:lnTo>
                <a:lnTo>
                  <a:pt x="17154" y="69743"/>
                </a:lnTo>
                <a:lnTo>
                  <a:pt x="23033" y="70105"/>
                </a:lnTo>
                <a:lnTo>
                  <a:pt x="29033" y="70387"/>
                </a:lnTo>
                <a:lnTo>
                  <a:pt x="35113" y="70588"/>
                </a:lnTo>
                <a:lnTo>
                  <a:pt x="41274" y="70749"/>
                </a:lnTo>
                <a:lnTo>
                  <a:pt x="47394" y="70830"/>
                </a:lnTo>
                <a:lnTo>
                  <a:pt x="53475" y="70790"/>
                </a:lnTo>
                <a:lnTo>
                  <a:pt x="56495" y="70749"/>
                </a:lnTo>
                <a:lnTo>
                  <a:pt x="59474" y="70669"/>
                </a:lnTo>
                <a:lnTo>
                  <a:pt x="62454" y="70588"/>
                </a:lnTo>
                <a:lnTo>
                  <a:pt x="65353" y="70467"/>
                </a:lnTo>
                <a:lnTo>
                  <a:pt x="68011" y="70306"/>
                </a:lnTo>
                <a:lnTo>
                  <a:pt x="69380" y="70226"/>
                </a:lnTo>
                <a:lnTo>
                  <a:pt x="70548" y="70065"/>
                </a:lnTo>
                <a:lnTo>
                  <a:pt x="70910" y="69984"/>
                </a:lnTo>
                <a:lnTo>
                  <a:pt x="71313" y="69863"/>
                </a:lnTo>
                <a:lnTo>
                  <a:pt x="71716" y="69662"/>
                </a:lnTo>
                <a:lnTo>
                  <a:pt x="71836" y="69541"/>
                </a:lnTo>
                <a:lnTo>
                  <a:pt x="71957" y="69420"/>
                </a:lnTo>
                <a:lnTo>
                  <a:pt x="71998" y="69098"/>
                </a:lnTo>
                <a:lnTo>
                  <a:pt x="72078" y="68414"/>
                </a:lnTo>
                <a:lnTo>
                  <a:pt x="72199" y="66400"/>
                </a:lnTo>
                <a:lnTo>
                  <a:pt x="72320" y="64307"/>
                </a:lnTo>
                <a:lnTo>
                  <a:pt x="72320" y="63058"/>
                </a:lnTo>
                <a:lnTo>
                  <a:pt x="72239" y="61931"/>
                </a:lnTo>
                <a:lnTo>
                  <a:pt x="72078" y="60763"/>
                </a:lnTo>
                <a:lnTo>
                  <a:pt x="71836" y="59515"/>
                </a:lnTo>
                <a:lnTo>
                  <a:pt x="71514" y="58226"/>
                </a:lnTo>
                <a:lnTo>
                  <a:pt x="71112" y="56897"/>
                </a:lnTo>
                <a:lnTo>
                  <a:pt x="70669" y="55528"/>
                </a:lnTo>
                <a:lnTo>
                  <a:pt x="70145" y="54119"/>
                </a:lnTo>
                <a:lnTo>
                  <a:pt x="69582" y="52669"/>
                </a:lnTo>
                <a:lnTo>
                  <a:pt x="68937" y="51220"/>
                </a:lnTo>
                <a:lnTo>
                  <a:pt x="68293" y="49690"/>
                </a:lnTo>
                <a:lnTo>
                  <a:pt x="67568" y="48200"/>
                </a:lnTo>
                <a:lnTo>
                  <a:pt x="66803" y="46670"/>
                </a:lnTo>
                <a:lnTo>
                  <a:pt x="65998" y="45139"/>
                </a:lnTo>
                <a:lnTo>
                  <a:pt x="65152" y="43569"/>
                </a:lnTo>
                <a:lnTo>
                  <a:pt x="64307" y="42039"/>
                </a:lnTo>
                <a:lnTo>
                  <a:pt x="63380" y="40509"/>
                </a:lnTo>
                <a:lnTo>
                  <a:pt x="62495" y="38979"/>
                </a:lnTo>
                <a:lnTo>
                  <a:pt x="61568" y="37489"/>
                </a:lnTo>
                <a:lnTo>
                  <a:pt x="59636" y="34549"/>
                </a:lnTo>
                <a:lnTo>
                  <a:pt x="57703" y="31690"/>
                </a:lnTo>
                <a:lnTo>
                  <a:pt x="55730" y="29033"/>
                </a:lnTo>
                <a:lnTo>
                  <a:pt x="54763" y="27744"/>
                </a:lnTo>
                <a:lnTo>
                  <a:pt x="53837" y="26536"/>
                </a:lnTo>
                <a:lnTo>
                  <a:pt x="52871" y="25409"/>
                </a:lnTo>
                <a:lnTo>
                  <a:pt x="51945" y="24281"/>
                </a:lnTo>
                <a:lnTo>
                  <a:pt x="51059" y="23274"/>
                </a:lnTo>
                <a:lnTo>
                  <a:pt x="50173" y="22308"/>
                </a:lnTo>
                <a:lnTo>
                  <a:pt x="49367" y="21462"/>
                </a:lnTo>
                <a:lnTo>
                  <a:pt x="48522" y="20657"/>
                </a:lnTo>
                <a:lnTo>
                  <a:pt x="47515" y="19731"/>
                </a:lnTo>
                <a:lnTo>
                  <a:pt x="46468" y="18805"/>
                </a:lnTo>
                <a:lnTo>
                  <a:pt x="45462" y="17879"/>
                </a:lnTo>
                <a:lnTo>
                  <a:pt x="44374" y="17033"/>
                </a:lnTo>
                <a:lnTo>
                  <a:pt x="42240" y="15342"/>
                </a:lnTo>
                <a:lnTo>
                  <a:pt x="40066" y="13731"/>
                </a:lnTo>
                <a:lnTo>
                  <a:pt x="37851" y="12201"/>
                </a:lnTo>
                <a:lnTo>
                  <a:pt x="35596" y="10792"/>
                </a:lnTo>
                <a:lnTo>
                  <a:pt x="33301" y="9423"/>
                </a:lnTo>
                <a:lnTo>
                  <a:pt x="30965" y="8134"/>
                </a:lnTo>
                <a:lnTo>
                  <a:pt x="28590" y="6926"/>
                </a:lnTo>
                <a:lnTo>
                  <a:pt x="26174" y="5758"/>
                </a:lnTo>
                <a:lnTo>
                  <a:pt x="23717" y="4671"/>
                </a:lnTo>
                <a:lnTo>
                  <a:pt x="21221" y="3664"/>
                </a:lnTo>
                <a:lnTo>
                  <a:pt x="18684" y="2698"/>
                </a:lnTo>
                <a:lnTo>
                  <a:pt x="16107" y="1772"/>
                </a:lnTo>
                <a:lnTo>
                  <a:pt x="13489" y="886"/>
                </a:lnTo>
                <a:lnTo>
                  <a:pt x="10872" y="81"/>
                </a:lnTo>
                <a:lnTo>
                  <a:pt x="9906" y="0"/>
                </a:lnTo>
                <a:close/>
              </a:path>
            </a:pathLst>
          </a:custGeom>
          <a:solidFill>
            <a:srgbClr val="393939"/>
          </a:solidFill>
          <a:ln cap="flat" cmpd="sng" w="9525">
            <a:solidFill>
              <a:srgbClr val="333C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1111"/>
              </a:solidFill>
              <a:latin typeface="Alegreya"/>
              <a:ea typeface="Alegreya"/>
              <a:cs typeface="Alegreya"/>
              <a:sym typeface="Alegreya"/>
            </a:endParaRPr>
          </a:p>
        </p:txBody>
      </p:sp>
      <p:sp>
        <p:nvSpPr>
          <p:cNvPr id="319" name="Google Shape;319;p48"/>
          <p:cNvSpPr/>
          <p:nvPr/>
        </p:nvSpPr>
        <p:spPr>
          <a:xfrm>
            <a:off x="1413160" y="1463460"/>
            <a:ext cx="275000" cy="156050"/>
          </a:xfrm>
          <a:custGeom>
            <a:rect b="b" l="l" r="r" t="t"/>
            <a:pathLst>
              <a:path extrusionOk="0" h="6242" w="11000">
                <a:moveTo>
                  <a:pt x="8645" y="110"/>
                </a:moveTo>
                <a:cubicBezTo>
                  <a:pt x="9885" y="228"/>
                  <a:pt x="11104" y="-134"/>
                  <a:pt x="10993" y="809"/>
                </a:cubicBezTo>
                <a:cubicBezTo>
                  <a:pt x="10882" y="1753"/>
                  <a:pt x="9340" y="4988"/>
                  <a:pt x="7981" y="5771"/>
                </a:cubicBezTo>
                <a:cubicBezTo>
                  <a:pt x="6623" y="6554"/>
                  <a:pt x="4171" y="6288"/>
                  <a:pt x="2842" y="5505"/>
                </a:cubicBezTo>
                <a:cubicBezTo>
                  <a:pt x="1513" y="4722"/>
                  <a:pt x="-112" y="1976"/>
                  <a:pt x="6" y="1075"/>
                </a:cubicBezTo>
                <a:cubicBezTo>
                  <a:pt x="124" y="174"/>
                  <a:pt x="2111" y="262"/>
                  <a:pt x="3551" y="101"/>
                </a:cubicBezTo>
                <a:cubicBezTo>
                  <a:pt x="4991" y="-60"/>
                  <a:pt x="7405" y="-8"/>
                  <a:pt x="8645" y="110"/>
                </a:cubicBezTo>
                <a:close/>
              </a:path>
            </a:pathLst>
          </a:custGeom>
          <a:solidFill>
            <a:srgbClr val="FEFEFE"/>
          </a:solidFill>
          <a:ln>
            <a:noFill/>
          </a:ln>
        </p:spPr>
      </p:sp>
      <p:sp>
        <p:nvSpPr>
          <p:cNvPr id="320" name="Google Shape;320;p48"/>
          <p:cNvSpPr/>
          <p:nvPr/>
        </p:nvSpPr>
        <p:spPr>
          <a:xfrm>
            <a:off x="3710085" y="1458778"/>
            <a:ext cx="260725" cy="165450"/>
          </a:xfrm>
          <a:custGeom>
            <a:rect b="b" l="l" r="r" t="t"/>
            <a:pathLst>
              <a:path extrusionOk="0" h="6618" w="10429">
                <a:moveTo>
                  <a:pt x="12" y="6088"/>
                </a:moveTo>
                <a:cubicBezTo>
                  <a:pt x="-75" y="5343"/>
                  <a:pt x="318" y="3107"/>
                  <a:pt x="950" y="2106"/>
                </a:cubicBezTo>
                <a:cubicBezTo>
                  <a:pt x="1582" y="1105"/>
                  <a:pt x="2608" y="329"/>
                  <a:pt x="3802" y="82"/>
                </a:cubicBezTo>
                <a:cubicBezTo>
                  <a:pt x="4996" y="-165"/>
                  <a:pt x="7092" y="186"/>
                  <a:pt x="8114" y="626"/>
                </a:cubicBezTo>
                <a:cubicBezTo>
                  <a:pt x="9136" y="1066"/>
                  <a:pt x="9573" y="1781"/>
                  <a:pt x="9936" y="2721"/>
                </a:cubicBezTo>
                <a:cubicBezTo>
                  <a:pt x="10299" y="3661"/>
                  <a:pt x="10622" y="5705"/>
                  <a:pt x="10290" y="6266"/>
                </a:cubicBezTo>
                <a:cubicBezTo>
                  <a:pt x="9958" y="6827"/>
                  <a:pt x="8488" y="6503"/>
                  <a:pt x="7942" y="6088"/>
                </a:cubicBezTo>
                <a:cubicBezTo>
                  <a:pt x="7396" y="5673"/>
                  <a:pt x="7455" y="4294"/>
                  <a:pt x="7012" y="3777"/>
                </a:cubicBezTo>
                <a:cubicBezTo>
                  <a:pt x="6569" y="3260"/>
                  <a:pt x="5883" y="2995"/>
                  <a:pt x="5284" y="2987"/>
                </a:cubicBezTo>
                <a:cubicBezTo>
                  <a:pt x="4685" y="2979"/>
                  <a:pt x="3875" y="3212"/>
                  <a:pt x="3417" y="3729"/>
                </a:cubicBezTo>
                <a:cubicBezTo>
                  <a:pt x="2959" y="4246"/>
                  <a:pt x="2861" y="5614"/>
                  <a:pt x="2537" y="6088"/>
                </a:cubicBezTo>
                <a:cubicBezTo>
                  <a:pt x="2213" y="6563"/>
                  <a:pt x="1895" y="6576"/>
                  <a:pt x="1474" y="6576"/>
                </a:cubicBezTo>
                <a:cubicBezTo>
                  <a:pt x="1053" y="6576"/>
                  <a:pt x="99" y="6833"/>
                  <a:pt x="12" y="6088"/>
                </a:cubicBezTo>
                <a:close/>
              </a:path>
            </a:pathLst>
          </a:custGeom>
          <a:solidFill>
            <a:srgbClr val="FEFEFE"/>
          </a:solid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nvSpPr>
        <p:spPr>
          <a:xfrm>
            <a:off x="449275" y="229950"/>
            <a:ext cx="226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Rischi e limitazioni</a:t>
            </a:r>
            <a:endParaRPr sz="1700">
              <a:solidFill>
                <a:srgbClr val="0D046A"/>
              </a:solidFill>
              <a:latin typeface="Lexend Medium"/>
              <a:ea typeface="Lexend Medium"/>
              <a:cs typeface="Lexend Medium"/>
              <a:sym typeface="Lexend Medium"/>
            </a:endParaRPr>
          </a:p>
        </p:txBody>
      </p:sp>
      <p:sp>
        <p:nvSpPr>
          <p:cNvPr id="326" name="Google Shape;326;p49"/>
          <p:cNvSpPr/>
          <p:nvPr/>
        </p:nvSpPr>
        <p:spPr>
          <a:xfrm>
            <a:off x="1242825" y="1259546"/>
            <a:ext cx="2069700" cy="2624400"/>
          </a:xfrm>
          <a:prstGeom prst="roundRect">
            <a:avLst>
              <a:gd fmla="val 16667" name="adj"/>
            </a:avLst>
          </a:prstGeom>
          <a:solidFill>
            <a:srgbClr val="1B1464"/>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it">
                <a:solidFill>
                  <a:srgbClr val="FEFEFE"/>
                </a:solidFill>
                <a:latin typeface="Alegreya"/>
                <a:ea typeface="Alegreya"/>
                <a:cs typeface="Alegreya"/>
                <a:sym typeface="Alegreya"/>
              </a:rPr>
              <a:t>#01</a:t>
            </a:r>
            <a:endParaRPr b="1">
              <a:solidFill>
                <a:srgbClr val="FEFEFE"/>
              </a:solidFill>
              <a:latin typeface="Alegreya"/>
              <a:ea typeface="Alegreya"/>
              <a:cs typeface="Alegreya"/>
              <a:sym typeface="Alegreya"/>
            </a:endParaRPr>
          </a:p>
        </p:txBody>
      </p:sp>
      <p:sp>
        <p:nvSpPr>
          <p:cNvPr id="327" name="Google Shape;327;p49"/>
          <p:cNvSpPr/>
          <p:nvPr/>
        </p:nvSpPr>
        <p:spPr>
          <a:xfrm>
            <a:off x="3537150" y="1259546"/>
            <a:ext cx="2069700" cy="2624400"/>
          </a:xfrm>
          <a:prstGeom prst="roundRect">
            <a:avLst>
              <a:gd fmla="val 16667" name="adj"/>
            </a:avLst>
          </a:prstGeom>
          <a:solidFill>
            <a:srgbClr val="78CCDE">
              <a:alpha val="6000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it">
                <a:solidFill>
                  <a:srgbClr val="FEFEFE"/>
                </a:solidFill>
                <a:latin typeface="Alegreya"/>
                <a:ea typeface="Alegreya"/>
                <a:cs typeface="Alegreya"/>
                <a:sym typeface="Alegreya"/>
              </a:rPr>
              <a:t>#02</a:t>
            </a:r>
            <a:endParaRPr b="1">
              <a:solidFill>
                <a:srgbClr val="FEFEFE"/>
              </a:solidFill>
              <a:latin typeface="Alegreya"/>
              <a:ea typeface="Alegreya"/>
              <a:cs typeface="Alegreya"/>
              <a:sym typeface="Alegreya"/>
            </a:endParaRPr>
          </a:p>
        </p:txBody>
      </p:sp>
      <p:sp>
        <p:nvSpPr>
          <p:cNvPr id="328" name="Google Shape;328;p49"/>
          <p:cNvSpPr/>
          <p:nvPr/>
        </p:nvSpPr>
        <p:spPr>
          <a:xfrm>
            <a:off x="5831475" y="1259546"/>
            <a:ext cx="2069700" cy="2624400"/>
          </a:xfrm>
          <a:prstGeom prst="roundRect">
            <a:avLst>
              <a:gd fmla="val 16667" name="adj"/>
            </a:avLst>
          </a:prstGeom>
          <a:solidFill>
            <a:srgbClr val="E4445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it">
                <a:solidFill>
                  <a:srgbClr val="040404"/>
                </a:solidFill>
                <a:latin typeface="Alegreya"/>
                <a:ea typeface="Alegreya"/>
                <a:cs typeface="Alegreya"/>
                <a:sym typeface="Alegreya"/>
              </a:rPr>
              <a:t>#03</a:t>
            </a:r>
            <a:endParaRPr b="1">
              <a:solidFill>
                <a:srgbClr val="040404"/>
              </a:solidFill>
              <a:latin typeface="Alegreya"/>
              <a:ea typeface="Alegreya"/>
              <a:cs typeface="Alegreya"/>
              <a:sym typeface="Alegreya"/>
            </a:endParaRPr>
          </a:p>
        </p:txBody>
      </p:sp>
      <p:sp>
        <p:nvSpPr>
          <p:cNvPr id="329" name="Google Shape;329;p49"/>
          <p:cNvSpPr txBox="1"/>
          <p:nvPr/>
        </p:nvSpPr>
        <p:spPr>
          <a:xfrm>
            <a:off x="1329913" y="1825329"/>
            <a:ext cx="1781100" cy="76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it" sz="2600">
                <a:solidFill>
                  <a:srgbClr val="FEFEFE"/>
                </a:solidFill>
                <a:latin typeface="Alegreya"/>
                <a:ea typeface="Alegreya"/>
                <a:cs typeface="Alegreya"/>
                <a:sym typeface="Alegreya"/>
              </a:rPr>
              <a:t>Sicurezza</a:t>
            </a:r>
            <a:endParaRPr sz="2600">
              <a:solidFill>
                <a:srgbClr val="FEFEFE"/>
              </a:solidFill>
              <a:latin typeface="Alegreya"/>
              <a:ea typeface="Alegreya"/>
              <a:cs typeface="Alegreya"/>
              <a:sym typeface="Alegreya"/>
            </a:endParaRPr>
          </a:p>
        </p:txBody>
      </p:sp>
      <p:sp>
        <p:nvSpPr>
          <p:cNvPr id="330" name="Google Shape;330;p49"/>
          <p:cNvSpPr txBox="1"/>
          <p:nvPr/>
        </p:nvSpPr>
        <p:spPr>
          <a:xfrm>
            <a:off x="3631051" y="1825325"/>
            <a:ext cx="1975800" cy="76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it" sz="2600">
                <a:solidFill>
                  <a:srgbClr val="FEFEFE"/>
                </a:solidFill>
                <a:latin typeface="Alegreya"/>
                <a:ea typeface="Alegreya"/>
                <a:cs typeface="Alegreya"/>
                <a:sym typeface="Alegreya"/>
              </a:rPr>
              <a:t>Performance</a:t>
            </a:r>
            <a:endParaRPr sz="800">
              <a:solidFill>
                <a:srgbClr val="FEFEFE"/>
              </a:solidFill>
              <a:latin typeface="Alegreya"/>
              <a:ea typeface="Alegreya"/>
              <a:cs typeface="Alegreya"/>
              <a:sym typeface="Alegreya"/>
            </a:endParaRPr>
          </a:p>
        </p:txBody>
      </p:sp>
      <p:sp>
        <p:nvSpPr>
          <p:cNvPr id="331" name="Google Shape;331;p49"/>
          <p:cNvSpPr txBox="1"/>
          <p:nvPr/>
        </p:nvSpPr>
        <p:spPr>
          <a:xfrm>
            <a:off x="5919013" y="1825179"/>
            <a:ext cx="1592700" cy="76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it" sz="2600">
                <a:solidFill>
                  <a:srgbClr val="111111"/>
                </a:solidFill>
                <a:latin typeface="Alegreya"/>
                <a:ea typeface="Alegreya"/>
                <a:cs typeface="Alegreya"/>
                <a:sym typeface="Alegreya"/>
              </a:rPr>
              <a:t>Bugs</a:t>
            </a:r>
            <a:endParaRPr sz="2600">
              <a:solidFill>
                <a:srgbClr val="111111"/>
              </a:solidFill>
              <a:latin typeface="Alegreya"/>
              <a:ea typeface="Alegreya"/>
              <a:cs typeface="Alegreya"/>
              <a:sym typeface="Alegreya"/>
            </a:endParaRPr>
          </a:p>
        </p:txBody>
      </p:sp>
      <p:sp>
        <p:nvSpPr>
          <p:cNvPr id="332" name="Google Shape;332;p49"/>
          <p:cNvSpPr/>
          <p:nvPr/>
        </p:nvSpPr>
        <p:spPr>
          <a:xfrm>
            <a:off x="6006038" y="1464204"/>
            <a:ext cx="160912" cy="154586"/>
          </a:xfrm>
          <a:custGeom>
            <a:rect b="b" l="l" r="r" t="t"/>
            <a:pathLst>
              <a:path extrusionOk="0" h="70830" w="72320">
                <a:moveTo>
                  <a:pt x="8738" y="0"/>
                </a:moveTo>
                <a:lnTo>
                  <a:pt x="7409" y="81"/>
                </a:lnTo>
                <a:lnTo>
                  <a:pt x="6000" y="282"/>
                </a:lnTo>
                <a:lnTo>
                  <a:pt x="5315" y="403"/>
                </a:lnTo>
                <a:lnTo>
                  <a:pt x="4671" y="523"/>
                </a:lnTo>
                <a:lnTo>
                  <a:pt x="4027" y="685"/>
                </a:lnTo>
                <a:lnTo>
                  <a:pt x="3423" y="886"/>
                </a:lnTo>
                <a:lnTo>
                  <a:pt x="2899" y="1127"/>
                </a:lnTo>
                <a:lnTo>
                  <a:pt x="2416" y="1369"/>
                </a:lnTo>
                <a:lnTo>
                  <a:pt x="2013" y="1611"/>
                </a:lnTo>
                <a:lnTo>
                  <a:pt x="1691" y="1933"/>
                </a:lnTo>
                <a:lnTo>
                  <a:pt x="1530" y="2174"/>
                </a:lnTo>
                <a:lnTo>
                  <a:pt x="1289" y="2577"/>
                </a:lnTo>
                <a:lnTo>
                  <a:pt x="725" y="3664"/>
                </a:lnTo>
                <a:lnTo>
                  <a:pt x="242" y="4752"/>
                </a:lnTo>
                <a:lnTo>
                  <a:pt x="40" y="5154"/>
                </a:lnTo>
                <a:lnTo>
                  <a:pt x="0" y="5436"/>
                </a:lnTo>
                <a:lnTo>
                  <a:pt x="0" y="5637"/>
                </a:lnTo>
                <a:lnTo>
                  <a:pt x="0" y="5879"/>
                </a:lnTo>
                <a:lnTo>
                  <a:pt x="121" y="6402"/>
                </a:lnTo>
                <a:lnTo>
                  <a:pt x="282" y="6926"/>
                </a:lnTo>
                <a:lnTo>
                  <a:pt x="322" y="7208"/>
                </a:lnTo>
                <a:lnTo>
                  <a:pt x="322" y="7449"/>
                </a:lnTo>
                <a:lnTo>
                  <a:pt x="362" y="11959"/>
                </a:lnTo>
                <a:lnTo>
                  <a:pt x="443" y="14174"/>
                </a:lnTo>
                <a:lnTo>
                  <a:pt x="564" y="16389"/>
                </a:lnTo>
                <a:lnTo>
                  <a:pt x="765" y="18603"/>
                </a:lnTo>
                <a:lnTo>
                  <a:pt x="886" y="19691"/>
                </a:lnTo>
                <a:lnTo>
                  <a:pt x="1047" y="20778"/>
                </a:lnTo>
                <a:lnTo>
                  <a:pt x="1248" y="21905"/>
                </a:lnTo>
                <a:lnTo>
                  <a:pt x="1490" y="22993"/>
                </a:lnTo>
                <a:lnTo>
                  <a:pt x="1772" y="24080"/>
                </a:lnTo>
                <a:lnTo>
                  <a:pt x="2054" y="25167"/>
                </a:lnTo>
                <a:lnTo>
                  <a:pt x="2215" y="27462"/>
                </a:lnTo>
                <a:lnTo>
                  <a:pt x="2335" y="29798"/>
                </a:lnTo>
                <a:lnTo>
                  <a:pt x="2416" y="32173"/>
                </a:lnTo>
                <a:lnTo>
                  <a:pt x="2416" y="34549"/>
                </a:lnTo>
                <a:lnTo>
                  <a:pt x="2416" y="36925"/>
                </a:lnTo>
                <a:lnTo>
                  <a:pt x="2376" y="39341"/>
                </a:lnTo>
                <a:lnTo>
                  <a:pt x="2295" y="44133"/>
                </a:lnTo>
                <a:lnTo>
                  <a:pt x="2215" y="48965"/>
                </a:lnTo>
                <a:lnTo>
                  <a:pt x="2174" y="51341"/>
                </a:lnTo>
                <a:lnTo>
                  <a:pt x="2215" y="53716"/>
                </a:lnTo>
                <a:lnTo>
                  <a:pt x="2255" y="56092"/>
                </a:lnTo>
                <a:lnTo>
                  <a:pt x="2376" y="58428"/>
                </a:lnTo>
                <a:lnTo>
                  <a:pt x="2537" y="60723"/>
                </a:lnTo>
                <a:lnTo>
                  <a:pt x="2738" y="62978"/>
                </a:lnTo>
                <a:lnTo>
                  <a:pt x="2819" y="63461"/>
                </a:lnTo>
                <a:lnTo>
                  <a:pt x="2980" y="63984"/>
                </a:lnTo>
                <a:lnTo>
                  <a:pt x="3181" y="64468"/>
                </a:lnTo>
                <a:lnTo>
                  <a:pt x="3423" y="64991"/>
                </a:lnTo>
                <a:lnTo>
                  <a:pt x="3664" y="65434"/>
                </a:lnTo>
                <a:lnTo>
                  <a:pt x="3986" y="65917"/>
                </a:lnTo>
                <a:lnTo>
                  <a:pt x="4309" y="66280"/>
                </a:lnTo>
                <a:lnTo>
                  <a:pt x="4671" y="66642"/>
                </a:lnTo>
                <a:lnTo>
                  <a:pt x="5235" y="67085"/>
                </a:lnTo>
                <a:lnTo>
                  <a:pt x="5879" y="67488"/>
                </a:lnTo>
                <a:lnTo>
                  <a:pt x="6564" y="67850"/>
                </a:lnTo>
                <a:lnTo>
                  <a:pt x="7329" y="68172"/>
                </a:lnTo>
                <a:lnTo>
                  <a:pt x="8094" y="68454"/>
                </a:lnTo>
                <a:lnTo>
                  <a:pt x="8899" y="68696"/>
                </a:lnTo>
                <a:lnTo>
                  <a:pt x="9745" y="68897"/>
                </a:lnTo>
                <a:lnTo>
                  <a:pt x="10590" y="69058"/>
                </a:lnTo>
                <a:lnTo>
                  <a:pt x="11436" y="69219"/>
                </a:lnTo>
                <a:lnTo>
                  <a:pt x="12322" y="69340"/>
                </a:lnTo>
                <a:lnTo>
                  <a:pt x="14013" y="69501"/>
                </a:lnTo>
                <a:lnTo>
                  <a:pt x="15664" y="69662"/>
                </a:lnTo>
                <a:lnTo>
                  <a:pt x="17154" y="69743"/>
                </a:lnTo>
                <a:lnTo>
                  <a:pt x="23033" y="70105"/>
                </a:lnTo>
                <a:lnTo>
                  <a:pt x="29033" y="70387"/>
                </a:lnTo>
                <a:lnTo>
                  <a:pt x="35113" y="70588"/>
                </a:lnTo>
                <a:lnTo>
                  <a:pt x="41274" y="70749"/>
                </a:lnTo>
                <a:lnTo>
                  <a:pt x="47394" y="70830"/>
                </a:lnTo>
                <a:lnTo>
                  <a:pt x="53475" y="70790"/>
                </a:lnTo>
                <a:lnTo>
                  <a:pt x="56495" y="70749"/>
                </a:lnTo>
                <a:lnTo>
                  <a:pt x="59474" y="70669"/>
                </a:lnTo>
                <a:lnTo>
                  <a:pt x="62454" y="70588"/>
                </a:lnTo>
                <a:lnTo>
                  <a:pt x="65353" y="70467"/>
                </a:lnTo>
                <a:lnTo>
                  <a:pt x="68011" y="70306"/>
                </a:lnTo>
                <a:lnTo>
                  <a:pt x="69380" y="70226"/>
                </a:lnTo>
                <a:lnTo>
                  <a:pt x="70548" y="70065"/>
                </a:lnTo>
                <a:lnTo>
                  <a:pt x="70910" y="69984"/>
                </a:lnTo>
                <a:lnTo>
                  <a:pt x="71313" y="69863"/>
                </a:lnTo>
                <a:lnTo>
                  <a:pt x="71716" y="69662"/>
                </a:lnTo>
                <a:lnTo>
                  <a:pt x="71836" y="69541"/>
                </a:lnTo>
                <a:lnTo>
                  <a:pt x="71957" y="69420"/>
                </a:lnTo>
                <a:lnTo>
                  <a:pt x="71998" y="69098"/>
                </a:lnTo>
                <a:lnTo>
                  <a:pt x="72078" y="68414"/>
                </a:lnTo>
                <a:lnTo>
                  <a:pt x="72199" y="66400"/>
                </a:lnTo>
                <a:lnTo>
                  <a:pt x="72320" y="64307"/>
                </a:lnTo>
                <a:lnTo>
                  <a:pt x="72320" y="63058"/>
                </a:lnTo>
                <a:lnTo>
                  <a:pt x="72239" y="61931"/>
                </a:lnTo>
                <a:lnTo>
                  <a:pt x="72078" y="60763"/>
                </a:lnTo>
                <a:lnTo>
                  <a:pt x="71836" y="59515"/>
                </a:lnTo>
                <a:lnTo>
                  <a:pt x="71514" y="58226"/>
                </a:lnTo>
                <a:lnTo>
                  <a:pt x="71112" y="56897"/>
                </a:lnTo>
                <a:lnTo>
                  <a:pt x="70669" y="55528"/>
                </a:lnTo>
                <a:lnTo>
                  <a:pt x="70145" y="54119"/>
                </a:lnTo>
                <a:lnTo>
                  <a:pt x="69582" y="52669"/>
                </a:lnTo>
                <a:lnTo>
                  <a:pt x="68937" y="51220"/>
                </a:lnTo>
                <a:lnTo>
                  <a:pt x="68293" y="49690"/>
                </a:lnTo>
                <a:lnTo>
                  <a:pt x="67568" y="48200"/>
                </a:lnTo>
                <a:lnTo>
                  <a:pt x="66803" y="46670"/>
                </a:lnTo>
                <a:lnTo>
                  <a:pt x="65998" y="45139"/>
                </a:lnTo>
                <a:lnTo>
                  <a:pt x="65152" y="43569"/>
                </a:lnTo>
                <a:lnTo>
                  <a:pt x="64307" y="42039"/>
                </a:lnTo>
                <a:lnTo>
                  <a:pt x="63380" y="40509"/>
                </a:lnTo>
                <a:lnTo>
                  <a:pt x="62495" y="38979"/>
                </a:lnTo>
                <a:lnTo>
                  <a:pt x="61568" y="37489"/>
                </a:lnTo>
                <a:lnTo>
                  <a:pt x="59636" y="34549"/>
                </a:lnTo>
                <a:lnTo>
                  <a:pt x="57703" y="31690"/>
                </a:lnTo>
                <a:lnTo>
                  <a:pt x="55730" y="29033"/>
                </a:lnTo>
                <a:lnTo>
                  <a:pt x="54763" y="27744"/>
                </a:lnTo>
                <a:lnTo>
                  <a:pt x="53837" y="26536"/>
                </a:lnTo>
                <a:lnTo>
                  <a:pt x="52871" y="25409"/>
                </a:lnTo>
                <a:lnTo>
                  <a:pt x="51945" y="24281"/>
                </a:lnTo>
                <a:lnTo>
                  <a:pt x="51059" y="23274"/>
                </a:lnTo>
                <a:lnTo>
                  <a:pt x="50173" y="22308"/>
                </a:lnTo>
                <a:lnTo>
                  <a:pt x="49367" y="21462"/>
                </a:lnTo>
                <a:lnTo>
                  <a:pt x="48522" y="20657"/>
                </a:lnTo>
                <a:lnTo>
                  <a:pt x="47515" y="19731"/>
                </a:lnTo>
                <a:lnTo>
                  <a:pt x="46468" y="18805"/>
                </a:lnTo>
                <a:lnTo>
                  <a:pt x="45462" y="17879"/>
                </a:lnTo>
                <a:lnTo>
                  <a:pt x="44374" y="17033"/>
                </a:lnTo>
                <a:lnTo>
                  <a:pt x="42240" y="15342"/>
                </a:lnTo>
                <a:lnTo>
                  <a:pt x="40066" y="13731"/>
                </a:lnTo>
                <a:lnTo>
                  <a:pt x="37851" y="12201"/>
                </a:lnTo>
                <a:lnTo>
                  <a:pt x="35596" y="10792"/>
                </a:lnTo>
                <a:lnTo>
                  <a:pt x="33301" y="9423"/>
                </a:lnTo>
                <a:lnTo>
                  <a:pt x="30965" y="8134"/>
                </a:lnTo>
                <a:lnTo>
                  <a:pt x="28590" y="6926"/>
                </a:lnTo>
                <a:lnTo>
                  <a:pt x="26174" y="5758"/>
                </a:lnTo>
                <a:lnTo>
                  <a:pt x="23717" y="4671"/>
                </a:lnTo>
                <a:lnTo>
                  <a:pt x="21221" y="3664"/>
                </a:lnTo>
                <a:lnTo>
                  <a:pt x="18684" y="2698"/>
                </a:lnTo>
                <a:lnTo>
                  <a:pt x="16107" y="1772"/>
                </a:lnTo>
                <a:lnTo>
                  <a:pt x="13489" y="886"/>
                </a:lnTo>
                <a:lnTo>
                  <a:pt x="10872" y="81"/>
                </a:lnTo>
                <a:lnTo>
                  <a:pt x="9906" y="0"/>
                </a:lnTo>
                <a:close/>
              </a:path>
            </a:pathLst>
          </a:custGeom>
          <a:solidFill>
            <a:srgbClr val="393939"/>
          </a:solidFill>
          <a:ln cap="flat" cmpd="sng" w="9525">
            <a:solidFill>
              <a:srgbClr val="333C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1111"/>
              </a:solidFill>
              <a:latin typeface="Alegreya"/>
              <a:ea typeface="Alegreya"/>
              <a:cs typeface="Alegreya"/>
              <a:sym typeface="Alegreya"/>
            </a:endParaRPr>
          </a:p>
        </p:txBody>
      </p:sp>
      <p:sp>
        <p:nvSpPr>
          <p:cNvPr id="333" name="Google Shape;333;p49"/>
          <p:cNvSpPr/>
          <p:nvPr/>
        </p:nvSpPr>
        <p:spPr>
          <a:xfrm>
            <a:off x="1413160" y="1463460"/>
            <a:ext cx="275000" cy="156050"/>
          </a:xfrm>
          <a:custGeom>
            <a:rect b="b" l="l" r="r" t="t"/>
            <a:pathLst>
              <a:path extrusionOk="0" h="6242" w="11000">
                <a:moveTo>
                  <a:pt x="8645" y="110"/>
                </a:moveTo>
                <a:cubicBezTo>
                  <a:pt x="9885" y="228"/>
                  <a:pt x="11104" y="-134"/>
                  <a:pt x="10993" y="809"/>
                </a:cubicBezTo>
                <a:cubicBezTo>
                  <a:pt x="10882" y="1753"/>
                  <a:pt x="9340" y="4988"/>
                  <a:pt x="7981" y="5771"/>
                </a:cubicBezTo>
                <a:cubicBezTo>
                  <a:pt x="6623" y="6554"/>
                  <a:pt x="4171" y="6288"/>
                  <a:pt x="2842" y="5505"/>
                </a:cubicBezTo>
                <a:cubicBezTo>
                  <a:pt x="1513" y="4722"/>
                  <a:pt x="-112" y="1976"/>
                  <a:pt x="6" y="1075"/>
                </a:cubicBezTo>
                <a:cubicBezTo>
                  <a:pt x="124" y="174"/>
                  <a:pt x="2111" y="262"/>
                  <a:pt x="3551" y="101"/>
                </a:cubicBezTo>
                <a:cubicBezTo>
                  <a:pt x="4991" y="-60"/>
                  <a:pt x="7405" y="-8"/>
                  <a:pt x="8645" y="110"/>
                </a:cubicBezTo>
                <a:close/>
              </a:path>
            </a:pathLst>
          </a:custGeom>
          <a:solidFill>
            <a:srgbClr val="FEFEFE"/>
          </a:solidFill>
          <a:ln>
            <a:noFill/>
          </a:ln>
        </p:spPr>
      </p:sp>
      <p:sp>
        <p:nvSpPr>
          <p:cNvPr id="334" name="Google Shape;334;p49"/>
          <p:cNvSpPr/>
          <p:nvPr/>
        </p:nvSpPr>
        <p:spPr>
          <a:xfrm>
            <a:off x="3710085" y="1458778"/>
            <a:ext cx="260725" cy="165450"/>
          </a:xfrm>
          <a:custGeom>
            <a:rect b="b" l="l" r="r" t="t"/>
            <a:pathLst>
              <a:path extrusionOk="0" h="6618" w="10429">
                <a:moveTo>
                  <a:pt x="12" y="6088"/>
                </a:moveTo>
                <a:cubicBezTo>
                  <a:pt x="-75" y="5343"/>
                  <a:pt x="318" y="3107"/>
                  <a:pt x="950" y="2106"/>
                </a:cubicBezTo>
                <a:cubicBezTo>
                  <a:pt x="1582" y="1105"/>
                  <a:pt x="2608" y="329"/>
                  <a:pt x="3802" y="82"/>
                </a:cubicBezTo>
                <a:cubicBezTo>
                  <a:pt x="4996" y="-165"/>
                  <a:pt x="7092" y="186"/>
                  <a:pt x="8114" y="626"/>
                </a:cubicBezTo>
                <a:cubicBezTo>
                  <a:pt x="9136" y="1066"/>
                  <a:pt x="9573" y="1781"/>
                  <a:pt x="9936" y="2721"/>
                </a:cubicBezTo>
                <a:cubicBezTo>
                  <a:pt x="10299" y="3661"/>
                  <a:pt x="10622" y="5705"/>
                  <a:pt x="10290" y="6266"/>
                </a:cubicBezTo>
                <a:cubicBezTo>
                  <a:pt x="9958" y="6827"/>
                  <a:pt x="8488" y="6503"/>
                  <a:pt x="7942" y="6088"/>
                </a:cubicBezTo>
                <a:cubicBezTo>
                  <a:pt x="7396" y="5673"/>
                  <a:pt x="7455" y="4294"/>
                  <a:pt x="7012" y="3777"/>
                </a:cubicBezTo>
                <a:cubicBezTo>
                  <a:pt x="6569" y="3260"/>
                  <a:pt x="5883" y="2995"/>
                  <a:pt x="5284" y="2987"/>
                </a:cubicBezTo>
                <a:cubicBezTo>
                  <a:pt x="4685" y="2979"/>
                  <a:pt x="3875" y="3212"/>
                  <a:pt x="3417" y="3729"/>
                </a:cubicBezTo>
                <a:cubicBezTo>
                  <a:pt x="2959" y="4246"/>
                  <a:pt x="2861" y="5614"/>
                  <a:pt x="2537" y="6088"/>
                </a:cubicBezTo>
                <a:cubicBezTo>
                  <a:pt x="2213" y="6563"/>
                  <a:pt x="1895" y="6576"/>
                  <a:pt x="1474" y="6576"/>
                </a:cubicBezTo>
                <a:cubicBezTo>
                  <a:pt x="1053" y="6576"/>
                  <a:pt x="99" y="6833"/>
                  <a:pt x="12" y="6088"/>
                </a:cubicBezTo>
                <a:close/>
              </a:path>
            </a:pathLst>
          </a:custGeom>
          <a:solidFill>
            <a:srgbClr val="FEFEFE"/>
          </a:solidFill>
          <a:ln>
            <a:noFill/>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nvSpPr>
        <p:spPr>
          <a:xfrm>
            <a:off x="449275" y="229950"/>
            <a:ext cx="2627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Sicurezza - @leojr94_</a:t>
            </a:r>
            <a:endParaRPr sz="1700">
              <a:solidFill>
                <a:srgbClr val="0D046A"/>
              </a:solidFill>
              <a:latin typeface="Lexend Medium"/>
              <a:ea typeface="Lexend Medium"/>
              <a:cs typeface="Lexend Medium"/>
              <a:sym typeface="Lexend Medium"/>
            </a:endParaRPr>
          </a:p>
        </p:txBody>
      </p:sp>
      <p:pic>
        <p:nvPicPr>
          <p:cNvPr id="340" name="Google Shape;340;p50"/>
          <p:cNvPicPr preferRelativeResize="0"/>
          <p:nvPr/>
        </p:nvPicPr>
        <p:blipFill>
          <a:blip r:embed="rId3">
            <a:alphaModFix/>
          </a:blip>
          <a:stretch>
            <a:fillRect/>
          </a:stretch>
        </p:blipFill>
        <p:spPr>
          <a:xfrm>
            <a:off x="1206388" y="957401"/>
            <a:ext cx="6731100" cy="3228600"/>
          </a:xfrm>
          <a:prstGeom prst="roundRect">
            <a:avLst>
              <a:gd fmla="val 3727" name="adj"/>
            </a:avLst>
          </a:prstGeom>
          <a:noFill/>
          <a:ln>
            <a:noFill/>
          </a:ln>
        </p:spPr>
      </p:pic>
      <p:sp>
        <p:nvSpPr>
          <p:cNvPr id="341" name="Google Shape;341;p50"/>
          <p:cNvSpPr txBox="1"/>
          <p:nvPr/>
        </p:nvSpPr>
        <p:spPr>
          <a:xfrm>
            <a:off x="1206400" y="4186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u="sng">
                <a:solidFill>
                  <a:schemeClr val="hlink"/>
                </a:solidFill>
                <a:latin typeface="Lexend"/>
                <a:ea typeface="Lexend"/>
                <a:cs typeface="Lexend"/>
                <a:sym typeface="Lexend"/>
                <a:hlinkClick r:id="rId4"/>
              </a:rPr>
              <a:t>X.com</a:t>
            </a:r>
            <a:endParaRPr b="1" sz="1200">
              <a:solidFill>
                <a:schemeClr val="dk1"/>
              </a:solidFill>
              <a:latin typeface="Lexend"/>
              <a:ea typeface="Lexend"/>
              <a:cs typeface="Lexend"/>
              <a:sym typeface="Lexe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nvSpPr>
        <p:spPr>
          <a:xfrm>
            <a:off x="449275" y="229950"/>
            <a:ext cx="2627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Sicurezza - @leojr94_</a:t>
            </a:r>
            <a:endParaRPr sz="1700">
              <a:solidFill>
                <a:srgbClr val="0D046A"/>
              </a:solidFill>
              <a:latin typeface="Lexend Medium"/>
              <a:ea typeface="Lexend Medium"/>
              <a:cs typeface="Lexend Medium"/>
              <a:sym typeface="Lexend Medium"/>
            </a:endParaRPr>
          </a:p>
        </p:txBody>
      </p:sp>
      <p:pic>
        <p:nvPicPr>
          <p:cNvPr id="347" name="Google Shape;347;p51"/>
          <p:cNvPicPr preferRelativeResize="0"/>
          <p:nvPr/>
        </p:nvPicPr>
        <p:blipFill>
          <a:blip r:embed="rId3">
            <a:alphaModFix/>
          </a:blip>
          <a:stretch>
            <a:fillRect/>
          </a:stretch>
        </p:blipFill>
        <p:spPr>
          <a:xfrm>
            <a:off x="2099239" y="933126"/>
            <a:ext cx="4945500" cy="3277200"/>
          </a:xfrm>
          <a:prstGeom prst="roundRect">
            <a:avLst>
              <a:gd fmla="val 2831" name="adj"/>
            </a:avLst>
          </a:prstGeom>
          <a:noFill/>
          <a:ln>
            <a:noFill/>
          </a:ln>
        </p:spPr>
      </p:pic>
      <p:sp>
        <p:nvSpPr>
          <p:cNvPr id="348" name="Google Shape;348;p51"/>
          <p:cNvSpPr txBox="1"/>
          <p:nvPr/>
        </p:nvSpPr>
        <p:spPr>
          <a:xfrm>
            <a:off x="2099250" y="42253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u="sng">
                <a:solidFill>
                  <a:schemeClr val="hlink"/>
                </a:solidFill>
                <a:latin typeface="Lexend"/>
                <a:ea typeface="Lexend"/>
                <a:cs typeface="Lexend"/>
                <a:sym typeface="Lexend"/>
                <a:hlinkClick r:id="rId4"/>
              </a:rPr>
              <a:t>X.com</a:t>
            </a:r>
            <a:endParaRPr b="1" sz="1200">
              <a:solidFill>
                <a:schemeClr val="dk1"/>
              </a:solidFill>
              <a:latin typeface="Lexend"/>
              <a:ea typeface="Lexend"/>
              <a:cs typeface="Lexend"/>
              <a:sym typeface="Lexe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nvSpPr>
        <p:spPr>
          <a:xfrm>
            <a:off x="449275" y="229950"/>
            <a:ext cx="3156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Sicurezza - FlappyChouette</a:t>
            </a:r>
            <a:endParaRPr sz="1700">
              <a:solidFill>
                <a:srgbClr val="0D046A"/>
              </a:solidFill>
              <a:latin typeface="Lexend Medium"/>
              <a:ea typeface="Lexend Medium"/>
              <a:cs typeface="Lexend Medium"/>
              <a:sym typeface="Lexend Medium"/>
            </a:endParaRPr>
          </a:p>
        </p:txBody>
      </p:sp>
      <p:pic>
        <p:nvPicPr>
          <p:cNvPr id="354" name="Google Shape;354;p52"/>
          <p:cNvPicPr preferRelativeResize="0"/>
          <p:nvPr/>
        </p:nvPicPr>
        <p:blipFill>
          <a:blip r:embed="rId3">
            <a:alphaModFix/>
          </a:blip>
          <a:stretch>
            <a:fillRect/>
          </a:stretch>
        </p:blipFill>
        <p:spPr>
          <a:xfrm>
            <a:off x="1725988" y="1076238"/>
            <a:ext cx="5692025" cy="29910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sp>
        <p:nvSpPr>
          <p:cNvPr id="359" name="Google Shape;359;p53"/>
          <p:cNvSpPr txBox="1"/>
          <p:nvPr/>
        </p:nvSpPr>
        <p:spPr>
          <a:xfrm>
            <a:off x="449275" y="229950"/>
            <a:ext cx="2627100" cy="74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Sicurezza - Amjad Masad</a:t>
            </a:r>
            <a:endParaRPr sz="1700">
              <a:solidFill>
                <a:srgbClr val="0D046A"/>
              </a:solidFill>
              <a:latin typeface="Lexend Medium"/>
              <a:ea typeface="Lexend Medium"/>
              <a:cs typeface="Lexend Medium"/>
              <a:sym typeface="Lexend Medium"/>
            </a:endParaRPr>
          </a:p>
        </p:txBody>
      </p:sp>
      <p:sp>
        <p:nvSpPr>
          <p:cNvPr id="360" name="Google Shape;360;p53"/>
          <p:cNvSpPr txBox="1"/>
          <p:nvPr/>
        </p:nvSpPr>
        <p:spPr>
          <a:xfrm>
            <a:off x="2099250" y="42253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u="sng">
                <a:solidFill>
                  <a:schemeClr val="hlink"/>
                </a:solidFill>
                <a:latin typeface="Lexend"/>
                <a:ea typeface="Lexend"/>
                <a:cs typeface="Lexend"/>
                <a:sym typeface="Lexend"/>
                <a:hlinkClick r:id="rId3"/>
              </a:rPr>
              <a:t>X.com</a:t>
            </a:r>
            <a:endParaRPr b="1" sz="1200">
              <a:solidFill>
                <a:schemeClr val="dk1"/>
              </a:solidFill>
              <a:latin typeface="Lexend"/>
              <a:ea typeface="Lexend"/>
              <a:cs typeface="Lexend"/>
              <a:sym typeface="Lexe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46A"/>
        </a:solidFill>
      </p:bgPr>
    </p:bg>
    <p:spTree>
      <p:nvGrpSpPr>
        <p:cNvPr id="364" name="Shape 364"/>
        <p:cNvGrpSpPr/>
        <p:nvPr/>
      </p:nvGrpSpPr>
      <p:grpSpPr>
        <a:xfrm>
          <a:off x="0" y="0"/>
          <a:ext cx="0" cy="0"/>
          <a:chOff x="0" y="0"/>
          <a:chExt cx="0" cy="0"/>
        </a:xfrm>
      </p:grpSpPr>
      <p:sp>
        <p:nvSpPr>
          <p:cNvPr id="365" name="Google Shape;365;p54"/>
          <p:cNvSpPr txBox="1"/>
          <p:nvPr/>
        </p:nvSpPr>
        <p:spPr>
          <a:xfrm>
            <a:off x="319650" y="1708050"/>
            <a:ext cx="85047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5800">
                <a:solidFill>
                  <a:srgbClr val="FFFFFF"/>
                </a:solidFill>
                <a:latin typeface="Lexend Medium"/>
                <a:ea typeface="Lexend Medium"/>
                <a:cs typeface="Lexend Medium"/>
                <a:sym typeface="Lexend Medium"/>
              </a:rPr>
              <a:t>ARCHITETTURA</a:t>
            </a:r>
            <a:endParaRPr sz="5800">
              <a:solidFill>
                <a:srgbClr val="FFFFFF"/>
              </a:solidFill>
              <a:latin typeface="Lexend Medium"/>
              <a:ea typeface="Lexend Medium"/>
              <a:cs typeface="Lexend Medium"/>
              <a:sym typeface="Lexend Medium"/>
            </a:endParaRPr>
          </a:p>
        </p:txBody>
      </p:sp>
      <p:sp>
        <p:nvSpPr>
          <p:cNvPr id="366" name="Google Shape;366;p54"/>
          <p:cNvSpPr/>
          <p:nvPr/>
        </p:nvSpPr>
        <p:spPr>
          <a:xfrm>
            <a:off x="2633250" y="3254126"/>
            <a:ext cx="3877500" cy="604500"/>
          </a:xfrm>
          <a:prstGeom prst="rect">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2500">
                <a:solidFill>
                  <a:srgbClr val="333C49"/>
                </a:solidFill>
                <a:latin typeface="Lexend"/>
                <a:ea typeface="Lexend"/>
                <a:cs typeface="Lexend"/>
                <a:sym typeface="Lexend"/>
              </a:rPr>
              <a:t>&lt;/&gt;</a:t>
            </a:r>
            <a:endParaRPr b="1" sz="2100">
              <a:solidFill>
                <a:srgbClr val="333C49"/>
              </a:solidFill>
              <a:latin typeface="Lexend"/>
              <a:ea typeface="Lexend"/>
              <a:cs typeface="Lexend"/>
              <a:sym typeface="Lexe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5"/>
          <p:cNvPicPr preferRelativeResize="0"/>
          <p:nvPr/>
        </p:nvPicPr>
        <p:blipFill rotWithShape="1">
          <a:blip r:embed="rId3">
            <a:alphaModFix/>
          </a:blip>
          <a:srcRect b="13919" l="0" r="0" t="0"/>
          <a:stretch/>
        </p:blipFill>
        <p:spPr>
          <a:xfrm>
            <a:off x="1613375" y="858075"/>
            <a:ext cx="6409600" cy="3516751"/>
          </a:xfrm>
          <a:prstGeom prst="rect">
            <a:avLst/>
          </a:prstGeom>
          <a:noFill/>
          <a:ln>
            <a:noFill/>
          </a:ln>
        </p:spPr>
      </p:pic>
      <p:sp>
        <p:nvSpPr>
          <p:cNvPr id="372" name="Google Shape;372;p55"/>
          <p:cNvSpPr/>
          <p:nvPr/>
        </p:nvSpPr>
        <p:spPr>
          <a:xfrm>
            <a:off x="7053675" y="978050"/>
            <a:ext cx="969300" cy="885600"/>
          </a:xfrm>
          <a:prstGeom prst="rect">
            <a:avLst/>
          </a:prstGeom>
          <a:solidFill>
            <a:srgbClr val="EEEEEE"/>
          </a:solidFill>
          <a:ln cap="flat" cmpd="sng" w="9525">
            <a:solidFill>
              <a:srgbClr val="78CC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55"/>
          <p:cNvSpPr/>
          <p:nvPr/>
        </p:nvSpPr>
        <p:spPr>
          <a:xfrm>
            <a:off x="4345675" y="3380925"/>
            <a:ext cx="750300" cy="993900"/>
          </a:xfrm>
          <a:prstGeom prst="rect">
            <a:avLst/>
          </a:prstGeom>
          <a:solidFill>
            <a:srgbClr val="EEEEEE"/>
          </a:solidFill>
          <a:ln cap="flat" cmpd="sng" w="9525">
            <a:solidFill>
              <a:srgbClr val="78CC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55"/>
          <p:cNvSpPr/>
          <p:nvPr/>
        </p:nvSpPr>
        <p:spPr>
          <a:xfrm>
            <a:off x="308550" y="2491475"/>
            <a:ext cx="1180500" cy="993900"/>
          </a:xfrm>
          <a:prstGeom prst="rect">
            <a:avLst/>
          </a:prstGeom>
          <a:solidFill>
            <a:srgbClr val="EEEEEE"/>
          </a:solidFill>
          <a:ln cap="flat" cmpd="sng" w="9525">
            <a:solidFill>
              <a:srgbClr val="78CC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55"/>
          <p:cNvSpPr txBox="1"/>
          <p:nvPr/>
        </p:nvSpPr>
        <p:spPr>
          <a:xfrm>
            <a:off x="449275" y="229950"/>
            <a:ext cx="6317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Stepback tecnico: 3 parti di un prodotto software</a:t>
            </a:r>
            <a:endParaRPr sz="1700">
              <a:solidFill>
                <a:srgbClr val="0D046A"/>
              </a:solidFill>
              <a:latin typeface="Lexend Medium"/>
              <a:ea typeface="Lexend Medium"/>
              <a:cs typeface="Lexend Medium"/>
              <a:sym typeface="Lexend Medium"/>
            </a:endParaRPr>
          </a:p>
        </p:txBody>
      </p:sp>
      <p:sp>
        <p:nvSpPr>
          <p:cNvPr id="376" name="Google Shape;376;p55"/>
          <p:cNvSpPr txBox="1"/>
          <p:nvPr/>
        </p:nvSpPr>
        <p:spPr>
          <a:xfrm>
            <a:off x="586125" y="2491475"/>
            <a:ext cx="750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1B1464"/>
                </a:solidFill>
                <a:latin typeface="Lexend Medium"/>
                <a:ea typeface="Lexend Medium"/>
                <a:cs typeface="Lexend Medium"/>
                <a:sym typeface="Lexend Medium"/>
              </a:rPr>
              <a:t>Client</a:t>
            </a:r>
            <a:endParaRPr sz="1200">
              <a:solidFill>
                <a:srgbClr val="1B1464"/>
              </a:solidFill>
              <a:latin typeface="Lexend Medium"/>
              <a:ea typeface="Lexend Medium"/>
              <a:cs typeface="Lexend Medium"/>
              <a:sym typeface="Lexend Medium"/>
            </a:endParaRPr>
          </a:p>
        </p:txBody>
      </p:sp>
      <p:sp>
        <p:nvSpPr>
          <p:cNvPr id="377" name="Google Shape;377;p55"/>
          <p:cNvSpPr txBox="1"/>
          <p:nvPr/>
        </p:nvSpPr>
        <p:spPr>
          <a:xfrm>
            <a:off x="4422775" y="3303275"/>
            <a:ext cx="708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1B1464"/>
                </a:solidFill>
                <a:latin typeface="Lexend Medium"/>
                <a:ea typeface="Lexend Medium"/>
                <a:cs typeface="Lexend Medium"/>
                <a:sym typeface="Lexend Medium"/>
              </a:rPr>
              <a:t>Server</a:t>
            </a:r>
            <a:endParaRPr sz="1200">
              <a:solidFill>
                <a:srgbClr val="1B1464"/>
              </a:solidFill>
              <a:latin typeface="Lexend Medium"/>
              <a:ea typeface="Lexend Medium"/>
              <a:cs typeface="Lexend Medium"/>
              <a:sym typeface="Lexend Medium"/>
            </a:endParaRPr>
          </a:p>
        </p:txBody>
      </p:sp>
      <p:sp>
        <p:nvSpPr>
          <p:cNvPr id="378" name="Google Shape;378;p55"/>
          <p:cNvSpPr txBox="1"/>
          <p:nvPr/>
        </p:nvSpPr>
        <p:spPr>
          <a:xfrm>
            <a:off x="7053675" y="943750"/>
            <a:ext cx="969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1B1464"/>
                </a:solidFill>
                <a:latin typeface="Lexend Medium"/>
                <a:ea typeface="Lexend Medium"/>
                <a:cs typeface="Lexend Medium"/>
                <a:sym typeface="Lexend Medium"/>
              </a:rPr>
              <a:t>Database</a:t>
            </a:r>
            <a:endParaRPr sz="1200">
              <a:solidFill>
                <a:srgbClr val="1B1464"/>
              </a:solidFill>
              <a:latin typeface="Lexend Medium"/>
              <a:ea typeface="Lexend Medium"/>
              <a:cs typeface="Lexend Medium"/>
              <a:sym typeface="Lexend Medium"/>
            </a:endParaRPr>
          </a:p>
        </p:txBody>
      </p:sp>
      <p:sp>
        <p:nvSpPr>
          <p:cNvPr id="379" name="Google Shape;379;p55"/>
          <p:cNvSpPr txBox="1"/>
          <p:nvPr/>
        </p:nvSpPr>
        <p:spPr>
          <a:xfrm>
            <a:off x="7354800" y="4374825"/>
            <a:ext cx="178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595959"/>
                </a:solidFill>
                <a:latin typeface="Roboto"/>
                <a:ea typeface="Roboto"/>
                <a:cs typeface="Roboto"/>
                <a:sym typeface="Roboto"/>
              </a:rPr>
              <a:t>Source: Colin Matthews</a:t>
            </a:r>
            <a:endParaRPr sz="1200">
              <a:solidFill>
                <a:srgbClr val="595959"/>
              </a:solidFill>
              <a:latin typeface="Roboto"/>
              <a:ea typeface="Roboto"/>
              <a:cs typeface="Roboto"/>
              <a:sym typeface="Roboto"/>
            </a:endParaRPr>
          </a:p>
        </p:txBody>
      </p:sp>
      <p:sp>
        <p:nvSpPr>
          <p:cNvPr id="380" name="Google Shape;380;p55"/>
          <p:cNvSpPr txBox="1"/>
          <p:nvPr/>
        </p:nvSpPr>
        <p:spPr>
          <a:xfrm>
            <a:off x="308550" y="2684975"/>
            <a:ext cx="10287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6CFE1"/>
                </a:solidFill>
                <a:latin typeface="Lexend"/>
                <a:ea typeface="Lexend"/>
                <a:cs typeface="Lexend"/>
                <a:sym typeface="Lexend"/>
              </a:rPr>
              <a:t>website or app that’s used by the end user</a:t>
            </a:r>
            <a:endParaRPr sz="1000">
              <a:solidFill>
                <a:srgbClr val="56CFE1"/>
              </a:solidFill>
              <a:latin typeface="Lexend"/>
              <a:ea typeface="Lexend"/>
              <a:cs typeface="Lexend"/>
              <a:sym typeface="Lexend"/>
            </a:endParaRPr>
          </a:p>
        </p:txBody>
      </p:sp>
      <p:sp>
        <p:nvSpPr>
          <p:cNvPr id="381" name="Google Shape;381;p55"/>
          <p:cNvSpPr txBox="1"/>
          <p:nvPr/>
        </p:nvSpPr>
        <p:spPr>
          <a:xfrm>
            <a:off x="4102375" y="3523650"/>
            <a:ext cx="10287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6CFE1"/>
                </a:solidFill>
                <a:latin typeface="Lexend"/>
                <a:ea typeface="Lexend"/>
                <a:cs typeface="Lexend"/>
                <a:sym typeface="Lexend"/>
              </a:rPr>
              <a:t>processes requests from the client</a:t>
            </a:r>
            <a:endParaRPr sz="1000">
              <a:solidFill>
                <a:srgbClr val="56CFE1"/>
              </a:solidFill>
              <a:latin typeface="Lexend"/>
              <a:ea typeface="Lexend"/>
              <a:cs typeface="Lexend"/>
              <a:sym typeface="Lexend"/>
            </a:endParaRPr>
          </a:p>
        </p:txBody>
      </p:sp>
      <p:sp>
        <p:nvSpPr>
          <p:cNvPr id="382" name="Google Shape;382;p55"/>
          <p:cNvSpPr txBox="1"/>
          <p:nvPr/>
        </p:nvSpPr>
        <p:spPr>
          <a:xfrm>
            <a:off x="6994275" y="1151750"/>
            <a:ext cx="1028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6CFE1"/>
                </a:solidFill>
                <a:latin typeface="Lexend"/>
                <a:ea typeface="Lexend"/>
                <a:cs typeface="Lexend"/>
                <a:sym typeface="Lexend"/>
              </a:rPr>
              <a:t>permanent storage of data</a:t>
            </a:r>
            <a:endParaRPr sz="1000">
              <a:solidFill>
                <a:srgbClr val="56CFE1"/>
              </a:solidFill>
              <a:latin typeface="Lexend"/>
              <a:ea typeface="Lexend"/>
              <a:cs typeface="Lexend"/>
              <a:sym typeface="Lexend"/>
            </a:endParaRPr>
          </a:p>
        </p:txBody>
      </p:sp>
      <p:sp>
        <p:nvSpPr>
          <p:cNvPr id="383" name="Google Shape;383;p55"/>
          <p:cNvSpPr txBox="1"/>
          <p:nvPr/>
        </p:nvSpPr>
        <p:spPr>
          <a:xfrm>
            <a:off x="2777050" y="1931725"/>
            <a:ext cx="750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595959"/>
                </a:solidFill>
                <a:latin typeface="Lexend Medium"/>
                <a:ea typeface="Lexend Medium"/>
                <a:cs typeface="Lexend Medium"/>
                <a:sym typeface="Lexend Medium"/>
              </a:rPr>
              <a:t>APIs</a:t>
            </a:r>
            <a:endParaRPr sz="1200">
              <a:solidFill>
                <a:srgbClr val="595959"/>
              </a:solidFill>
              <a:latin typeface="Lexend Medium"/>
              <a:ea typeface="Lexend Medium"/>
              <a:cs typeface="Lexend Medium"/>
              <a:sym typeface="Lexend Medium"/>
            </a:endParaRPr>
          </a:p>
        </p:txBody>
      </p:sp>
      <p:sp>
        <p:nvSpPr>
          <p:cNvPr id="384" name="Google Shape;384;p55"/>
          <p:cNvSpPr txBox="1"/>
          <p:nvPr/>
        </p:nvSpPr>
        <p:spPr>
          <a:xfrm>
            <a:off x="2498650" y="2171550"/>
            <a:ext cx="1028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95959"/>
                </a:solidFill>
                <a:latin typeface="Lexend"/>
                <a:ea typeface="Lexend"/>
                <a:cs typeface="Lexend"/>
                <a:sym typeface="Lexend"/>
              </a:rPr>
              <a:t>application programming interfaces</a:t>
            </a:r>
            <a:endParaRPr sz="1000">
              <a:solidFill>
                <a:srgbClr val="595959"/>
              </a:solidFill>
              <a:latin typeface="Lexend"/>
              <a:ea typeface="Lexend"/>
              <a:cs typeface="Lexend"/>
              <a:sym typeface="Lexend"/>
            </a:endParaRPr>
          </a:p>
        </p:txBody>
      </p:sp>
      <p:sp>
        <p:nvSpPr>
          <p:cNvPr id="385" name="Google Shape;385;p55"/>
          <p:cNvSpPr txBox="1"/>
          <p:nvPr/>
        </p:nvSpPr>
        <p:spPr>
          <a:xfrm>
            <a:off x="6419700" y="3523650"/>
            <a:ext cx="12279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595959"/>
                </a:solidFill>
                <a:latin typeface="Lexend Medium"/>
                <a:ea typeface="Lexend Medium"/>
                <a:cs typeface="Lexend Medium"/>
                <a:sym typeface="Lexend Medium"/>
              </a:rPr>
              <a:t>External Services</a:t>
            </a:r>
            <a:endParaRPr sz="1200">
              <a:solidFill>
                <a:srgbClr val="595959"/>
              </a:solidFill>
              <a:latin typeface="Lexend Medium"/>
              <a:ea typeface="Lexend Medium"/>
              <a:cs typeface="Lexend Medium"/>
              <a:sym typeface="Lexend Medium"/>
            </a:endParaRPr>
          </a:p>
        </p:txBody>
      </p:sp>
      <p:sp>
        <p:nvSpPr>
          <p:cNvPr id="386" name="Google Shape;386;p55"/>
          <p:cNvSpPr txBox="1"/>
          <p:nvPr/>
        </p:nvSpPr>
        <p:spPr>
          <a:xfrm>
            <a:off x="6467100" y="3916925"/>
            <a:ext cx="11805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rgbClr val="595959"/>
                </a:solidFill>
                <a:latin typeface="Lexend"/>
                <a:ea typeface="Lexend"/>
                <a:cs typeface="Lexend"/>
                <a:sym typeface="Lexend"/>
              </a:rPr>
              <a:t>accessed by server via API.</a:t>
            </a:r>
            <a:endParaRPr sz="1000">
              <a:solidFill>
                <a:srgbClr val="595959"/>
              </a:solidFill>
              <a:latin typeface="Lexend"/>
              <a:ea typeface="Lexend"/>
              <a:cs typeface="Lexend"/>
              <a:sym typeface="Lexend"/>
            </a:endParaRPr>
          </a:p>
        </p:txBody>
      </p:sp>
      <p:sp>
        <p:nvSpPr>
          <p:cNvPr id="387" name="Google Shape;387;p55"/>
          <p:cNvSpPr/>
          <p:nvPr/>
        </p:nvSpPr>
        <p:spPr>
          <a:xfrm>
            <a:off x="6179350" y="3133925"/>
            <a:ext cx="654900" cy="7080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100"/>
              <a:t>APIs</a:t>
            </a:r>
            <a:endParaRPr sz="1100"/>
          </a:p>
        </p:txBody>
      </p:sp>
      <p:cxnSp>
        <p:nvCxnSpPr>
          <p:cNvPr id="388" name="Google Shape;388;p55"/>
          <p:cNvCxnSpPr/>
          <p:nvPr/>
        </p:nvCxnSpPr>
        <p:spPr>
          <a:xfrm>
            <a:off x="5143500" y="2547950"/>
            <a:ext cx="952500" cy="67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56"/>
          <p:cNvPicPr preferRelativeResize="0"/>
          <p:nvPr/>
        </p:nvPicPr>
        <p:blipFill>
          <a:blip r:embed="rId3">
            <a:alphaModFix/>
          </a:blip>
          <a:stretch>
            <a:fillRect/>
          </a:stretch>
        </p:blipFill>
        <p:spPr>
          <a:xfrm>
            <a:off x="1406189" y="0"/>
            <a:ext cx="6331623" cy="47216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2"/>
          <p:cNvSpPr txBox="1"/>
          <p:nvPr/>
        </p:nvSpPr>
        <p:spPr>
          <a:xfrm>
            <a:off x="449275" y="229950"/>
            <a:ext cx="3086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Regole del gioco</a:t>
            </a:r>
            <a:endParaRPr sz="1700">
              <a:solidFill>
                <a:srgbClr val="0D046A"/>
              </a:solidFill>
              <a:latin typeface="Lexend Medium"/>
              <a:ea typeface="Lexend Medium"/>
              <a:cs typeface="Lexend Medium"/>
              <a:sym typeface="Lexend Medium"/>
            </a:endParaRPr>
          </a:p>
        </p:txBody>
      </p:sp>
      <p:sp>
        <p:nvSpPr>
          <p:cNvPr id="59" name="Google Shape;59;p12"/>
          <p:cNvSpPr txBox="1"/>
          <p:nvPr>
            <p:ph idx="1" type="body"/>
          </p:nvPr>
        </p:nvSpPr>
        <p:spPr>
          <a:xfrm>
            <a:off x="2555100" y="980400"/>
            <a:ext cx="4033800" cy="31827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000000"/>
              </a:buClr>
              <a:buSzPts val="1800"/>
              <a:buFont typeface="Lexend"/>
              <a:buAutoNum type="arabicPeriod"/>
            </a:pPr>
            <a:r>
              <a:rPr lang="it" sz="1800">
                <a:latin typeface="Lexend"/>
                <a:ea typeface="Lexend"/>
                <a:cs typeface="Lexend"/>
                <a:sym typeface="Lexend"/>
              </a:rPr>
              <a:t>Interagire liberamente</a:t>
            </a:r>
            <a:endParaRPr sz="1800">
              <a:latin typeface="Lexend"/>
              <a:ea typeface="Lexend"/>
              <a:cs typeface="Lexend"/>
              <a:sym typeface="Lexend"/>
            </a:endParaRPr>
          </a:p>
          <a:p>
            <a:pPr indent="-342900" lvl="0" marL="457200" rtl="0" algn="l">
              <a:spcBef>
                <a:spcPts val="1000"/>
              </a:spcBef>
              <a:spcAft>
                <a:spcPts val="0"/>
              </a:spcAft>
              <a:buSzPts val="1800"/>
              <a:buFont typeface="Lexend"/>
              <a:buAutoNum type="arabicPeriod"/>
            </a:pPr>
            <a:r>
              <a:rPr lang="it" sz="1800">
                <a:latin typeface="Lexend"/>
                <a:ea typeface="Lexend"/>
                <a:cs typeface="Lexend"/>
                <a:sym typeface="Lexend"/>
              </a:rPr>
              <a:t>Fate domande quando volete - chat o a voce</a:t>
            </a:r>
            <a:endParaRPr sz="1800">
              <a:latin typeface="Lexend"/>
              <a:ea typeface="Lexend"/>
              <a:cs typeface="Lexend"/>
              <a:sym typeface="Lexend"/>
            </a:endParaRPr>
          </a:p>
          <a:p>
            <a:pPr indent="-342900" lvl="0" marL="457200" rtl="0" algn="l">
              <a:spcBef>
                <a:spcPts val="1000"/>
              </a:spcBef>
              <a:spcAft>
                <a:spcPts val="0"/>
              </a:spcAft>
              <a:buSzPts val="1800"/>
              <a:buFont typeface="Lexend"/>
              <a:buAutoNum type="arabicPeriod"/>
            </a:pPr>
            <a:r>
              <a:rPr lang="it" sz="1800">
                <a:latin typeface="Lexend"/>
                <a:ea typeface="Lexend"/>
                <a:cs typeface="Lexend"/>
                <a:sym typeface="Lexend"/>
              </a:rPr>
              <a:t>Nessuna domanda </a:t>
            </a:r>
            <a:r>
              <a:rPr lang="it" sz="1800">
                <a:latin typeface="Lexend"/>
                <a:ea typeface="Lexend"/>
                <a:cs typeface="Lexend"/>
                <a:sym typeface="Lexend"/>
              </a:rPr>
              <a:t>è stupida</a:t>
            </a:r>
            <a:endParaRPr sz="1800">
              <a:latin typeface="Lexend"/>
              <a:ea typeface="Lexend"/>
              <a:cs typeface="Lexend"/>
              <a:sym typeface="Lexend"/>
            </a:endParaRPr>
          </a:p>
          <a:p>
            <a:pPr indent="-342900" lvl="0" marL="457200" rtl="0" algn="l">
              <a:spcBef>
                <a:spcPts val="1000"/>
              </a:spcBef>
              <a:spcAft>
                <a:spcPts val="1000"/>
              </a:spcAft>
              <a:buSzPts val="1800"/>
              <a:buFont typeface="Lexend"/>
              <a:buAutoNum type="arabicPeriod"/>
            </a:pPr>
            <a:r>
              <a:rPr lang="it" sz="1800">
                <a:latin typeface="Lexend"/>
                <a:ea typeface="Lexend"/>
                <a:cs typeface="Lexend"/>
                <a:sym typeface="Lexend"/>
              </a:rPr>
              <a:t>Accogliete i bug: sono loro i migliori insegnanti</a:t>
            </a:r>
            <a:endParaRPr sz="1800">
              <a:latin typeface="Lexend"/>
              <a:ea typeface="Lexend"/>
              <a:cs typeface="Lexend"/>
              <a:sym typeface="Lexen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7"/>
          <p:cNvPicPr preferRelativeResize="0"/>
          <p:nvPr/>
        </p:nvPicPr>
        <p:blipFill>
          <a:blip r:embed="rId3">
            <a:alphaModFix/>
          </a:blip>
          <a:stretch>
            <a:fillRect/>
          </a:stretch>
        </p:blipFill>
        <p:spPr>
          <a:xfrm>
            <a:off x="601463" y="1743088"/>
            <a:ext cx="2305777" cy="1330775"/>
          </a:xfrm>
          <a:prstGeom prst="rect">
            <a:avLst/>
          </a:prstGeom>
          <a:noFill/>
          <a:ln>
            <a:noFill/>
          </a:ln>
        </p:spPr>
      </p:pic>
      <p:sp>
        <p:nvSpPr>
          <p:cNvPr id="399" name="Google Shape;399;p57"/>
          <p:cNvSpPr txBox="1"/>
          <p:nvPr/>
        </p:nvSpPr>
        <p:spPr>
          <a:xfrm>
            <a:off x="601438" y="1212400"/>
            <a:ext cx="2305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Client</a:t>
            </a:r>
            <a:endParaRPr sz="1700">
              <a:solidFill>
                <a:srgbClr val="1B1464"/>
              </a:solidFill>
              <a:latin typeface="Lexend Medium"/>
              <a:ea typeface="Lexend Medium"/>
              <a:cs typeface="Lexend Medium"/>
              <a:sym typeface="Lexend Medium"/>
            </a:endParaRPr>
          </a:p>
        </p:txBody>
      </p:sp>
      <p:sp>
        <p:nvSpPr>
          <p:cNvPr id="400" name="Google Shape;400;p57"/>
          <p:cNvSpPr txBox="1"/>
          <p:nvPr/>
        </p:nvSpPr>
        <p:spPr>
          <a:xfrm>
            <a:off x="3526263" y="1212400"/>
            <a:ext cx="2305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Server + Database</a:t>
            </a:r>
            <a:endParaRPr sz="1700">
              <a:solidFill>
                <a:srgbClr val="1B1464"/>
              </a:solidFill>
              <a:latin typeface="Lexend Medium"/>
              <a:ea typeface="Lexend Medium"/>
              <a:cs typeface="Lexend Medium"/>
              <a:sym typeface="Lexend Medium"/>
            </a:endParaRPr>
          </a:p>
        </p:txBody>
      </p:sp>
      <p:sp>
        <p:nvSpPr>
          <p:cNvPr id="401" name="Google Shape;401;p57"/>
          <p:cNvSpPr txBox="1"/>
          <p:nvPr/>
        </p:nvSpPr>
        <p:spPr>
          <a:xfrm>
            <a:off x="6260613" y="1212400"/>
            <a:ext cx="2305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External Service</a:t>
            </a:r>
            <a:endParaRPr sz="1700">
              <a:solidFill>
                <a:srgbClr val="1B1464"/>
              </a:solidFill>
              <a:latin typeface="Lexend Medium"/>
              <a:ea typeface="Lexend Medium"/>
              <a:cs typeface="Lexend Medium"/>
              <a:sym typeface="Lexend Medium"/>
            </a:endParaRPr>
          </a:p>
        </p:txBody>
      </p:sp>
      <p:sp>
        <p:nvSpPr>
          <p:cNvPr id="402" name="Google Shape;402;p57"/>
          <p:cNvSpPr/>
          <p:nvPr/>
        </p:nvSpPr>
        <p:spPr>
          <a:xfrm>
            <a:off x="3761625" y="1762288"/>
            <a:ext cx="1835100" cy="12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Supabase</a:t>
            </a:r>
            <a:endParaRPr sz="1700">
              <a:solidFill>
                <a:srgbClr val="1B1464"/>
              </a:solidFill>
              <a:latin typeface="Lexend Medium"/>
              <a:ea typeface="Lexend Medium"/>
              <a:cs typeface="Lexend Medium"/>
              <a:sym typeface="Lexend Medium"/>
            </a:endParaRPr>
          </a:p>
        </p:txBody>
      </p:sp>
      <p:sp>
        <p:nvSpPr>
          <p:cNvPr id="403" name="Google Shape;403;p57"/>
          <p:cNvSpPr/>
          <p:nvPr/>
        </p:nvSpPr>
        <p:spPr>
          <a:xfrm>
            <a:off x="6495975" y="1762275"/>
            <a:ext cx="1835100" cy="12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700">
                <a:solidFill>
                  <a:srgbClr val="1B1464"/>
                </a:solidFill>
                <a:latin typeface="Lexend Medium"/>
                <a:ea typeface="Lexend Medium"/>
                <a:cs typeface="Lexend Medium"/>
                <a:sym typeface="Lexend Medium"/>
              </a:rPr>
              <a:t>Mapbox API</a:t>
            </a:r>
            <a:endParaRPr sz="1700">
              <a:solidFill>
                <a:srgbClr val="1B1464"/>
              </a:solidFill>
              <a:latin typeface="Lexend Medium"/>
              <a:ea typeface="Lexend Medium"/>
              <a:cs typeface="Lexend Medium"/>
              <a:sym typeface="Lexend Medium"/>
            </a:endParaRPr>
          </a:p>
        </p:txBody>
      </p:sp>
      <p:cxnSp>
        <p:nvCxnSpPr>
          <p:cNvPr id="404" name="Google Shape;404;p57"/>
          <p:cNvCxnSpPr>
            <a:stCxn id="398" idx="3"/>
            <a:endCxn id="402" idx="1"/>
          </p:cNvCxnSpPr>
          <p:nvPr/>
        </p:nvCxnSpPr>
        <p:spPr>
          <a:xfrm>
            <a:off x="2907239" y="2408475"/>
            <a:ext cx="854400" cy="0"/>
          </a:xfrm>
          <a:prstGeom prst="straightConnector1">
            <a:avLst/>
          </a:prstGeom>
          <a:noFill/>
          <a:ln cap="flat" cmpd="sng" w="9525">
            <a:solidFill>
              <a:schemeClr val="dk2"/>
            </a:solidFill>
            <a:prstDash val="solid"/>
            <a:round/>
            <a:headEnd len="med" w="med" type="none"/>
            <a:tailEnd len="med" w="med" type="triangle"/>
          </a:ln>
        </p:spPr>
      </p:cxnSp>
      <p:cxnSp>
        <p:nvCxnSpPr>
          <p:cNvPr id="405" name="Google Shape;405;p57"/>
          <p:cNvCxnSpPr>
            <a:stCxn id="402" idx="3"/>
            <a:endCxn id="403" idx="1"/>
          </p:cNvCxnSpPr>
          <p:nvPr/>
        </p:nvCxnSpPr>
        <p:spPr>
          <a:xfrm>
            <a:off x="5596725" y="2408488"/>
            <a:ext cx="899400" cy="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57"/>
          <p:cNvCxnSpPr>
            <a:stCxn id="398" idx="2"/>
            <a:endCxn id="403" idx="2"/>
          </p:cNvCxnSpPr>
          <p:nvPr/>
        </p:nvCxnSpPr>
        <p:spPr>
          <a:xfrm rot="-5400000">
            <a:off x="4574351" y="234663"/>
            <a:ext cx="19200" cy="5659200"/>
          </a:xfrm>
          <a:prstGeom prst="bentConnector3">
            <a:avLst>
              <a:gd fmla="val -1240234" name="adj1"/>
            </a:avLst>
          </a:prstGeom>
          <a:noFill/>
          <a:ln cap="flat" cmpd="sng" w="9525">
            <a:solidFill>
              <a:schemeClr val="dk2"/>
            </a:solidFill>
            <a:prstDash val="dash"/>
            <a:round/>
            <a:headEnd len="med" w="med" type="none"/>
            <a:tailEnd len="med" w="med" type="stealth"/>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8"/>
          <p:cNvSpPr txBox="1"/>
          <p:nvPr/>
        </p:nvSpPr>
        <p:spPr>
          <a:xfrm>
            <a:off x="449275" y="229950"/>
            <a:ext cx="3896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Gli strumenti di un Product Builder</a:t>
            </a:r>
            <a:endParaRPr sz="1700">
              <a:solidFill>
                <a:srgbClr val="0D046A"/>
              </a:solidFill>
              <a:latin typeface="Lexend Medium"/>
              <a:ea typeface="Lexend Medium"/>
              <a:cs typeface="Lexend Medium"/>
              <a:sym typeface="Lexend Medium"/>
            </a:endParaRPr>
          </a:p>
        </p:txBody>
      </p:sp>
      <p:sp>
        <p:nvSpPr>
          <p:cNvPr id="412" name="Google Shape;412;p58"/>
          <p:cNvSpPr txBox="1"/>
          <p:nvPr/>
        </p:nvSpPr>
        <p:spPr>
          <a:xfrm>
            <a:off x="125199" y="1581500"/>
            <a:ext cx="111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595959"/>
                </a:solidFill>
                <a:latin typeface="Lexend Medium"/>
                <a:ea typeface="Lexend Medium"/>
                <a:cs typeface="Lexend Medium"/>
                <a:sym typeface="Lexend Medium"/>
              </a:rPr>
              <a:t>Client</a:t>
            </a:r>
            <a:endParaRPr>
              <a:solidFill>
                <a:srgbClr val="595959"/>
              </a:solidFill>
              <a:latin typeface="Lexend Medium"/>
              <a:ea typeface="Lexend Medium"/>
              <a:cs typeface="Lexend Medium"/>
              <a:sym typeface="Lexend Medium"/>
            </a:endParaRPr>
          </a:p>
        </p:txBody>
      </p:sp>
      <p:sp>
        <p:nvSpPr>
          <p:cNvPr id="413" name="Google Shape;413;p58"/>
          <p:cNvSpPr txBox="1"/>
          <p:nvPr/>
        </p:nvSpPr>
        <p:spPr>
          <a:xfrm>
            <a:off x="125199" y="2305400"/>
            <a:ext cx="111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595959"/>
                </a:solidFill>
                <a:latin typeface="Lexend Medium"/>
                <a:ea typeface="Lexend Medium"/>
                <a:cs typeface="Lexend Medium"/>
                <a:sym typeface="Lexend Medium"/>
              </a:rPr>
              <a:t>Server</a:t>
            </a:r>
            <a:endParaRPr>
              <a:solidFill>
                <a:srgbClr val="595959"/>
              </a:solidFill>
              <a:latin typeface="Lexend Medium"/>
              <a:ea typeface="Lexend Medium"/>
              <a:cs typeface="Lexend Medium"/>
              <a:sym typeface="Lexend Medium"/>
            </a:endParaRPr>
          </a:p>
        </p:txBody>
      </p:sp>
      <p:sp>
        <p:nvSpPr>
          <p:cNvPr id="414" name="Google Shape;414;p58"/>
          <p:cNvSpPr txBox="1"/>
          <p:nvPr/>
        </p:nvSpPr>
        <p:spPr>
          <a:xfrm>
            <a:off x="125199" y="3029300"/>
            <a:ext cx="111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595959"/>
                </a:solidFill>
                <a:latin typeface="Lexend Medium"/>
                <a:ea typeface="Lexend Medium"/>
                <a:cs typeface="Lexend Medium"/>
                <a:sym typeface="Lexend Medium"/>
              </a:rPr>
              <a:t>Database</a:t>
            </a:r>
            <a:endParaRPr>
              <a:solidFill>
                <a:srgbClr val="595959"/>
              </a:solidFill>
              <a:latin typeface="Lexend Medium"/>
              <a:ea typeface="Lexend Medium"/>
              <a:cs typeface="Lexend Medium"/>
              <a:sym typeface="Lexend Medium"/>
            </a:endParaRPr>
          </a:p>
        </p:txBody>
      </p:sp>
      <p:sp>
        <p:nvSpPr>
          <p:cNvPr id="415" name="Google Shape;415;p58"/>
          <p:cNvSpPr txBox="1"/>
          <p:nvPr/>
        </p:nvSpPr>
        <p:spPr>
          <a:xfrm>
            <a:off x="125199" y="3753200"/>
            <a:ext cx="111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595959"/>
                </a:solidFill>
                <a:latin typeface="Lexend Medium"/>
                <a:ea typeface="Lexend Medium"/>
                <a:cs typeface="Lexend Medium"/>
                <a:sym typeface="Lexend Medium"/>
              </a:rPr>
              <a:t>External APIs</a:t>
            </a:r>
            <a:endParaRPr>
              <a:solidFill>
                <a:srgbClr val="595959"/>
              </a:solidFill>
              <a:latin typeface="Lexend Medium"/>
              <a:ea typeface="Lexend Medium"/>
              <a:cs typeface="Lexend Medium"/>
              <a:sym typeface="Lexend Medium"/>
            </a:endParaRPr>
          </a:p>
        </p:txBody>
      </p:sp>
      <p:pic>
        <p:nvPicPr>
          <p:cNvPr id="416" name="Google Shape;416;p58" title="cursor.png"/>
          <p:cNvPicPr preferRelativeResize="0"/>
          <p:nvPr/>
        </p:nvPicPr>
        <p:blipFill>
          <a:blip r:embed="rId3">
            <a:alphaModFix/>
          </a:blip>
          <a:stretch>
            <a:fillRect/>
          </a:stretch>
        </p:blipFill>
        <p:spPr>
          <a:xfrm>
            <a:off x="7813895" y="1581482"/>
            <a:ext cx="630600" cy="630589"/>
          </a:xfrm>
          <a:prstGeom prst="rect">
            <a:avLst/>
          </a:prstGeom>
          <a:noFill/>
          <a:ln>
            <a:noFill/>
          </a:ln>
        </p:spPr>
      </p:pic>
      <p:pic>
        <p:nvPicPr>
          <p:cNvPr id="417" name="Google Shape;417;p58" title="githubcopilot.png"/>
          <p:cNvPicPr preferRelativeResize="0"/>
          <p:nvPr/>
        </p:nvPicPr>
        <p:blipFill>
          <a:blip r:embed="rId4">
            <a:alphaModFix/>
          </a:blip>
          <a:stretch>
            <a:fillRect/>
          </a:stretch>
        </p:blipFill>
        <p:spPr>
          <a:xfrm>
            <a:off x="7045401" y="1581463"/>
            <a:ext cx="630600" cy="630619"/>
          </a:xfrm>
          <a:prstGeom prst="rect">
            <a:avLst/>
          </a:prstGeom>
          <a:noFill/>
          <a:ln cap="flat" cmpd="sng" w="9525">
            <a:solidFill>
              <a:schemeClr val="dk1"/>
            </a:solidFill>
            <a:prstDash val="solid"/>
            <a:round/>
            <a:headEnd len="sm" w="sm" type="none"/>
            <a:tailEnd len="sm" w="sm" type="none"/>
          </a:ln>
        </p:spPr>
      </p:pic>
      <p:pic>
        <p:nvPicPr>
          <p:cNvPr id="418" name="Google Shape;418;p58" title="cursor.png"/>
          <p:cNvPicPr preferRelativeResize="0"/>
          <p:nvPr/>
        </p:nvPicPr>
        <p:blipFill>
          <a:blip r:embed="rId3">
            <a:alphaModFix/>
          </a:blip>
          <a:stretch>
            <a:fillRect/>
          </a:stretch>
        </p:blipFill>
        <p:spPr>
          <a:xfrm>
            <a:off x="7814945" y="2305407"/>
            <a:ext cx="630600" cy="630589"/>
          </a:xfrm>
          <a:prstGeom prst="rect">
            <a:avLst/>
          </a:prstGeom>
          <a:noFill/>
          <a:ln>
            <a:noFill/>
          </a:ln>
        </p:spPr>
      </p:pic>
      <p:pic>
        <p:nvPicPr>
          <p:cNvPr id="419" name="Google Shape;419;p58" title="githubcopilot.png"/>
          <p:cNvPicPr preferRelativeResize="0"/>
          <p:nvPr/>
        </p:nvPicPr>
        <p:blipFill>
          <a:blip r:embed="rId4">
            <a:alphaModFix/>
          </a:blip>
          <a:stretch>
            <a:fillRect/>
          </a:stretch>
        </p:blipFill>
        <p:spPr>
          <a:xfrm>
            <a:off x="7046451" y="2305388"/>
            <a:ext cx="630600" cy="630619"/>
          </a:xfrm>
          <a:prstGeom prst="rect">
            <a:avLst/>
          </a:prstGeom>
          <a:noFill/>
          <a:ln cap="flat" cmpd="sng" w="9525">
            <a:solidFill>
              <a:schemeClr val="dk1"/>
            </a:solidFill>
            <a:prstDash val="solid"/>
            <a:round/>
            <a:headEnd len="sm" w="sm" type="none"/>
            <a:tailEnd len="sm" w="sm" type="none"/>
          </a:ln>
        </p:spPr>
      </p:pic>
      <p:sp>
        <p:nvSpPr>
          <p:cNvPr id="420" name="Google Shape;420;p58"/>
          <p:cNvSpPr/>
          <p:nvPr/>
        </p:nvSpPr>
        <p:spPr>
          <a:xfrm>
            <a:off x="7052163" y="3029313"/>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58"/>
          <p:cNvSpPr/>
          <p:nvPr/>
        </p:nvSpPr>
        <p:spPr>
          <a:xfrm>
            <a:off x="7813900" y="3029313"/>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58"/>
          <p:cNvSpPr/>
          <p:nvPr/>
        </p:nvSpPr>
        <p:spPr>
          <a:xfrm>
            <a:off x="7047400" y="3753238"/>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58"/>
          <p:cNvSpPr/>
          <p:nvPr/>
        </p:nvSpPr>
        <p:spPr>
          <a:xfrm>
            <a:off x="7813900" y="3753238"/>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24" name="Google Shape;424;p58"/>
          <p:cNvGrpSpPr/>
          <p:nvPr/>
        </p:nvGrpSpPr>
        <p:grpSpPr>
          <a:xfrm>
            <a:off x="1454999" y="872525"/>
            <a:ext cx="1437902" cy="3511313"/>
            <a:chOff x="1835999" y="872525"/>
            <a:chExt cx="1437902" cy="3511313"/>
          </a:xfrm>
        </p:grpSpPr>
        <p:sp>
          <p:nvSpPr>
            <p:cNvPr id="425" name="Google Shape;425;p58"/>
            <p:cNvSpPr/>
            <p:nvPr/>
          </p:nvSpPr>
          <p:spPr>
            <a:xfrm>
              <a:off x="1836000" y="2305400"/>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58"/>
            <p:cNvSpPr/>
            <p:nvPr/>
          </p:nvSpPr>
          <p:spPr>
            <a:xfrm>
              <a:off x="2643250" y="2305400"/>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58"/>
            <p:cNvSpPr/>
            <p:nvPr/>
          </p:nvSpPr>
          <p:spPr>
            <a:xfrm>
              <a:off x="1836000" y="3029313"/>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58"/>
            <p:cNvSpPr/>
            <p:nvPr/>
          </p:nvSpPr>
          <p:spPr>
            <a:xfrm>
              <a:off x="2643250" y="3029313"/>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58"/>
            <p:cNvSpPr/>
            <p:nvPr/>
          </p:nvSpPr>
          <p:spPr>
            <a:xfrm>
              <a:off x="1836000" y="3753238"/>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58"/>
            <p:cNvSpPr/>
            <p:nvPr/>
          </p:nvSpPr>
          <p:spPr>
            <a:xfrm>
              <a:off x="2643250" y="3753238"/>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1" name="Google Shape;431;p58" title="claude.png"/>
            <p:cNvPicPr preferRelativeResize="0"/>
            <p:nvPr/>
          </p:nvPicPr>
          <p:blipFill>
            <a:blip r:embed="rId5">
              <a:alphaModFix/>
            </a:blip>
            <a:stretch>
              <a:fillRect/>
            </a:stretch>
          </p:blipFill>
          <p:spPr>
            <a:xfrm>
              <a:off x="1835999" y="1581453"/>
              <a:ext cx="630600" cy="630619"/>
            </a:xfrm>
            <a:prstGeom prst="rect">
              <a:avLst/>
            </a:prstGeom>
            <a:noFill/>
            <a:ln cap="flat" cmpd="sng" w="9525">
              <a:solidFill>
                <a:schemeClr val="accent2"/>
              </a:solidFill>
              <a:prstDash val="solid"/>
              <a:round/>
              <a:headEnd len="sm" w="sm" type="none"/>
              <a:tailEnd len="sm" w="sm" type="none"/>
            </a:ln>
          </p:spPr>
        </p:pic>
        <p:pic>
          <p:nvPicPr>
            <p:cNvPr id="432" name="Google Shape;432;p58" title="chatgpt.png"/>
            <p:cNvPicPr preferRelativeResize="0"/>
            <p:nvPr/>
          </p:nvPicPr>
          <p:blipFill>
            <a:blip r:embed="rId6">
              <a:alphaModFix/>
            </a:blip>
            <a:stretch>
              <a:fillRect/>
            </a:stretch>
          </p:blipFill>
          <p:spPr>
            <a:xfrm>
              <a:off x="2643250" y="1581475"/>
              <a:ext cx="630601" cy="630601"/>
            </a:xfrm>
            <a:prstGeom prst="rect">
              <a:avLst/>
            </a:prstGeom>
            <a:noFill/>
            <a:ln cap="flat" cmpd="sng" w="9525">
              <a:solidFill>
                <a:schemeClr val="accent2"/>
              </a:solidFill>
              <a:prstDash val="solid"/>
              <a:round/>
              <a:headEnd len="sm" w="sm" type="none"/>
              <a:tailEnd len="sm" w="sm" type="none"/>
            </a:ln>
          </p:spPr>
        </p:pic>
        <p:sp>
          <p:nvSpPr>
            <p:cNvPr id="433" name="Google Shape;433;p58"/>
            <p:cNvSpPr txBox="1"/>
            <p:nvPr/>
          </p:nvSpPr>
          <p:spPr>
            <a:xfrm>
              <a:off x="1836000" y="872525"/>
              <a:ext cx="1437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1B1464"/>
                  </a:solidFill>
                  <a:latin typeface="Lexend Medium"/>
                  <a:ea typeface="Lexend Medium"/>
                  <a:cs typeface="Lexend Medium"/>
                  <a:sym typeface="Lexend Medium"/>
                </a:rPr>
                <a:t>Chatbots</a:t>
              </a:r>
              <a:endParaRPr>
                <a:solidFill>
                  <a:srgbClr val="1B1464"/>
                </a:solidFill>
                <a:latin typeface="Lexend Medium"/>
                <a:ea typeface="Lexend Medium"/>
                <a:cs typeface="Lexend Medium"/>
                <a:sym typeface="Lexend Medium"/>
              </a:endParaRPr>
            </a:p>
            <a:p>
              <a:pPr indent="0" lvl="0" marL="0" rtl="0" algn="ctr">
                <a:spcBef>
                  <a:spcPts val="0"/>
                </a:spcBef>
                <a:spcAft>
                  <a:spcPts val="0"/>
                </a:spcAft>
                <a:buNone/>
              </a:pPr>
              <a:r>
                <a:t/>
              </a:r>
              <a:endParaRPr>
                <a:solidFill>
                  <a:srgbClr val="1B1464"/>
                </a:solidFill>
                <a:latin typeface="Lexend Medium"/>
                <a:ea typeface="Lexend Medium"/>
                <a:cs typeface="Lexend Medium"/>
                <a:sym typeface="Lexend Medium"/>
              </a:endParaRPr>
            </a:p>
          </p:txBody>
        </p:sp>
      </p:grpSp>
      <p:grpSp>
        <p:nvGrpSpPr>
          <p:cNvPr id="434" name="Google Shape;434;p58"/>
          <p:cNvGrpSpPr/>
          <p:nvPr/>
        </p:nvGrpSpPr>
        <p:grpSpPr>
          <a:xfrm>
            <a:off x="3403850" y="872525"/>
            <a:ext cx="3063855" cy="3511382"/>
            <a:chOff x="3632450" y="872525"/>
            <a:chExt cx="3063855" cy="3511382"/>
          </a:xfrm>
        </p:grpSpPr>
        <p:pic>
          <p:nvPicPr>
            <p:cNvPr id="435" name="Google Shape;435;p58" title="lovable.png"/>
            <p:cNvPicPr preferRelativeResize="0"/>
            <p:nvPr/>
          </p:nvPicPr>
          <p:blipFill>
            <a:blip r:embed="rId7">
              <a:alphaModFix/>
            </a:blip>
            <a:stretch>
              <a:fillRect/>
            </a:stretch>
          </p:blipFill>
          <p:spPr>
            <a:xfrm>
              <a:off x="6016963" y="3029362"/>
              <a:ext cx="630600" cy="630581"/>
            </a:xfrm>
            <a:prstGeom prst="rect">
              <a:avLst/>
            </a:prstGeom>
            <a:noFill/>
            <a:ln>
              <a:noFill/>
            </a:ln>
          </p:spPr>
        </p:pic>
        <p:pic>
          <p:nvPicPr>
            <p:cNvPr id="436" name="Google Shape;436;p58" title="v0.png"/>
            <p:cNvPicPr preferRelativeResize="0"/>
            <p:nvPr/>
          </p:nvPicPr>
          <p:blipFill>
            <a:blip r:embed="rId8">
              <a:alphaModFix/>
            </a:blip>
            <a:stretch>
              <a:fillRect/>
            </a:stretch>
          </p:blipFill>
          <p:spPr>
            <a:xfrm>
              <a:off x="3632454" y="1581473"/>
              <a:ext cx="630600" cy="630585"/>
            </a:xfrm>
            <a:prstGeom prst="rect">
              <a:avLst/>
            </a:prstGeom>
            <a:noFill/>
            <a:ln>
              <a:noFill/>
            </a:ln>
          </p:spPr>
        </p:pic>
        <p:pic>
          <p:nvPicPr>
            <p:cNvPr id="437" name="Google Shape;437;p58" title="bolt.png"/>
            <p:cNvPicPr preferRelativeResize="0"/>
            <p:nvPr/>
          </p:nvPicPr>
          <p:blipFill>
            <a:blip r:embed="rId9">
              <a:alphaModFix/>
            </a:blip>
            <a:stretch>
              <a:fillRect/>
            </a:stretch>
          </p:blipFill>
          <p:spPr>
            <a:xfrm>
              <a:off x="4440701" y="1581463"/>
              <a:ext cx="630600" cy="630600"/>
            </a:xfrm>
            <a:prstGeom prst="rect">
              <a:avLst/>
            </a:prstGeom>
            <a:noFill/>
            <a:ln>
              <a:noFill/>
            </a:ln>
          </p:spPr>
        </p:pic>
        <p:pic>
          <p:nvPicPr>
            <p:cNvPr id="438" name="Google Shape;438;p58" title="replit.png"/>
            <p:cNvPicPr preferRelativeResize="0"/>
            <p:nvPr/>
          </p:nvPicPr>
          <p:blipFill>
            <a:blip r:embed="rId10">
              <a:alphaModFix/>
            </a:blip>
            <a:stretch>
              <a:fillRect/>
            </a:stretch>
          </p:blipFill>
          <p:spPr>
            <a:xfrm>
              <a:off x="5228586" y="1581450"/>
              <a:ext cx="630600" cy="630619"/>
            </a:xfrm>
            <a:prstGeom prst="rect">
              <a:avLst/>
            </a:prstGeom>
            <a:noFill/>
            <a:ln>
              <a:noFill/>
            </a:ln>
          </p:spPr>
        </p:pic>
        <p:pic>
          <p:nvPicPr>
            <p:cNvPr id="439" name="Google Shape;439;p58" title="lovable.png"/>
            <p:cNvPicPr preferRelativeResize="0"/>
            <p:nvPr/>
          </p:nvPicPr>
          <p:blipFill>
            <a:blip r:embed="rId7">
              <a:alphaModFix/>
            </a:blip>
            <a:stretch>
              <a:fillRect/>
            </a:stretch>
          </p:blipFill>
          <p:spPr>
            <a:xfrm>
              <a:off x="6016451" y="1581474"/>
              <a:ext cx="630600" cy="630581"/>
            </a:xfrm>
            <a:prstGeom prst="rect">
              <a:avLst/>
            </a:prstGeom>
            <a:noFill/>
            <a:ln>
              <a:noFill/>
            </a:ln>
          </p:spPr>
        </p:pic>
        <p:pic>
          <p:nvPicPr>
            <p:cNvPr id="440" name="Google Shape;440;p58" title="v0.png"/>
            <p:cNvPicPr preferRelativeResize="0"/>
            <p:nvPr/>
          </p:nvPicPr>
          <p:blipFill>
            <a:blip r:embed="rId8">
              <a:alphaModFix/>
            </a:blip>
            <a:stretch>
              <a:fillRect/>
            </a:stretch>
          </p:blipFill>
          <p:spPr>
            <a:xfrm>
              <a:off x="3632967" y="2305410"/>
              <a:ext cx="630600" cy="630585"/>
            </a:xfrm>
            <a:prstGeom prst="rect">
              <a:avLst/>
            </a:prstGeom>
            <a:noFill/>
            <a:ln>
              <a:noFill/>
            </a:ln>
          </p:spPr>
        </p:pic>
        <p:pic>
          <p:nvPicPr>
            <p:cNvPr id="441" name="Google Shape;441;p58" title="bolt.png"/>
            <p:cNvPicPr preferRelativeResize="0"/>
            <p:nvPr/>
          </p:nvPicPr>
          <p:blipFill>
            <a:blip r:embed="rId9">
              <a:alphaModFix/>
            </a:blip>
            <a:stretch>
              <a:fillRect/>
            </a:stretch>
          </p:blipFill>
          <p:spPr>
            <a:xfrm>
              <a:off x="4441213" y="2305400"/>
              <a:ext cx="630600" cy="630600"/>
            </a:xfrm>
            <a:prstGeom prst="rect">
              <a:avLst/>
            </a:prstGeom>
            <a:noFill/>
            <a:ln>
              <a:noFill/>
            </a:ln>
          </p:spPr>
        </p:pic>
        <p:pic>
          <p:nvPicPr>
            <p:cNvPr id="442" name="Google Shape;442;p58" title="replit.png"/>
            <p:cNvPicPr preferRelativeResize="0"/>
            <p:nvPr/>
          </p:nvPicPr>
          <p:blipFill>
            <a:blip r:embed="rId10">
              <a:alphaModFix/>
            </a:blip>
            <a:stretch>
              <a:fillRect/>
            </a:stretch>
          </p:blipFill>
          <p:spPr>
            <a:xfrm>
              <a:off x="5229099" y="2305388"/>
              <a:ext cx="630600" cy="630619"/>
            </a:xfrm>
            <a:prstGeom prst="rect">
              <a:avLst/>
            </a:prstGeom>
            <a:noFill/>
            <a:ln>
              <a:noFill/>
            </a:ln>
          </p:spPr>
        </p:pic>
        <p:pic>
          <p:nvPicPr>
            <p:cNvPr id="443" name="Google Shape;443;p58" title="lovable.png"/>
            <p:cNvPicPr preferRelativeResize="0"/>
            <p:nvPr/>
          </p:nvPicPr>
          <p:blipFill>
            <a:blip r:embed="rId7">
              <a:alphaModFix/>
            </a:blip>
            <a:stretch>
              <a:fillRect/>
            </a:stretch>
          </p:blipFill>
          <p:spPr>
            <a:xfrm>
              <a:off x="6016963" y="2305412"/>
              <a:ext cx="630600" cy="630581"/>
            </a:xfrm>
            <a:prstGeom prst="rect">
              <a:avLst/>
            </a:prstGeom>
            <a:noFill/>
            <a:ln>
              <a:noFill/>
            </a:ln>
          </p:spPr>
        </p:pic>
        <p:pic>
          <p:nvPicPr>
            <p:cNvPr id="444" name="Google Shape;444;p58" title="replit.png"/>
            <p:cNvPicPr preferRelativeResize="0"/>
            <p:nvPr/>
          </p:nvPicPr>
          <p:blipFill>
            <a:blip r:embed="rId10">
              <a:alphaModFix/>
            </a:blip>
            <a:stretch>
              <a:fillRect/>
            </a:stretch>
          </p:blipFill>
          <p:spPr>
            <a:xfrm>
              <a:off x="5228586" y="3029313"/>
              <a:ext cx="630600" cy="630619"/>
            </a:xfrm>
            <a:prstGeom prst="rect">
              <a:avLst/>
            </a:prstGeom>
            <a:noFill/>
            <a:ln>
              <a:noFill/>
            </a:ln>
          </p:spPr>
        </p:pic>
        <p:sp>
          <p:nvSpPr>
            <p:cNvPr id="445" name="Google Shape;445;p58"/>
            <p:cNvSpPr/>
            <p:nvPr/>
          </p:nvSpPr>
          <p:spPr>
            <a:xfrm>
              <a:off x="3632450" y="3029338"/>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p58"/>
            <p:cNvSpPr/>
            <p:nvPr/>
          </p:nvSpPr>
          <p:spPr>
            <a:xfrm>
              <a:off x="4446575" y="3029338"/>
              <a:ext cx="6306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7" name="Google Shape;447;p58" title="v0.png"/>
            <p:cNvPicPr preferRelativeResize="0"/>
            <p:nvPr/>
          </p:nvPicPr>
          <p:blipFill>
            <a:blip r:embed="rId8">
              <a:alphaModFix/>
            </a:blip>
            <a:stretch>
              <a:fillRect/>
            </a:stretch>
          </p:blipFill>
          <p:spPr>
            <a:xfrm>
              <a:off x="3632954" y="3753310"/>
              <a:ext cx="630600" cy="630585"/>
            </a:xfrm>
            <a:prstGeom prst="rect">
              <a:avLst/>
            </a:prstGeom>
            <a:noFill/>
            <a:ln>
              <a:noFill/>
            </a:ln>
          </p:spPr>
        </p:pic>
        <p:pic>
          <p:nvPicPr>
            <p:cNvPr id="448" name="Google Shape;448;p58" title="bolt.png"/>
            <p:cNvPicPr preferRelativeResize="0"/>
            <p:nvPr/>
          </p:nvPicPr>
          <p:blipFill>
            <a:blip r:embed="rId9">
              <a:alphaModFix/>
            </a:blip>
            <a:stretch>
              <a:fillRect/>
            </a:stretch>
          </p:blipFill>
          <p:spPr>
            <a:xfrm>
              <a:off x="4441201" y="3753300"/>
              <a:ext cx="630600" cy="630600"/>
            </a:xfrm>
            <a:prstGeom prst="rect">
              <a:avLst/>
            </a:prstGeom>
            <a:noFill/>
            <a:ln>
              <a:noFill/>
            </a:ln>
          </p:spPr>
        </p:pic>
        <p:pic>
          <p:nvPicPr>
            <p:cNvPr id="449" name="Google Shape;449;p58" title="replit.png"/>
            <p:cNvPicPr preferRelativeResize="0"/>
            <p:nvPr/>
          </p:nvPicPr>
          <p:blipFill>
            <a:blip r:embed="rId10">
              <a:alphaModFix/>
            </a:blip>
            <a:stretch>
              <a:fillRect/>
            </a:stretch>
          </p:blipFill>
          <p:spPr>
            <a:xfrm>
              <a:off x="5229086" y="3753288"/>
              <a:ext cx="630600" cy="630619"/>
            </a:xfrm>
            <a:prstGeom prst="rect">
              <a:avLst/>
            </a:prstGeom>
            <a:noFill/>
            <a:ln>
              <a:noFill/>
            </a:ln>
          </p:spPr>
        </p:pic>
        <p:pic>
          <p:nvPicPr>
            <p:cNvPr id="450" name="Google Shape;450;p58" title="lovable.png"/>
            <p:cNvPicPr preferRelativeResize="0"/>
            <p:nvPr/>
          </p:nvPicPr>
          <p:blipFill>
            <a:blip r:embed="rId7">
              <a:alphaModFix/>
            </a:blip>
            <a:stretch>
              <a:fillRect/>
            </a:stretch>
          </p:blipFill>
          <p:spPr>
            <a:xfrm>
              <a:off x="6016951" y="3753312"/>
              <a:ext cx="630600" cy="630581"/>
            </a:xfrm>
            <a:prstGeom prst="rect">
              <a:avLst/>
            </a:prstGeom>
            <a:noFill/>
            <a:ln>
              <a:noFill/>
            </a:ln>
          </p:spPr>
        </p:pic>
        <p:pic>
          <p:nvPicPr>
            <p:cNvPr id="451" name="Google Shape;451;p58"/>
            <p:cNvPicPr preferRelativeResize="0"/>
            <p:nvPr/>
          </p:nvPicPr>
          <p:blipFill rotWithShape="1">
            <a:blip r:embed="rId11">
              <a:alphaModFix/>
            </a:blip>
            <a:srcRect b="0" l="0" r="80711" t="0"/>
            <a:stretch/>
          </p:blipFill>
          <p:spPr>
            <a:xfrm>
              <a:off x="6249888" y="3442600"/>
              <a:ext cx="446418" cy="446400"/>
            </a:xfrm>
            <a:prstGeom prst="rect">
              <a:avLst/>
            </a:prstGeom>
            <a:noFill/>
            <a:ln>
              <a:noFill/>
            </a:ln>
          </p:spPr>
        </p:pic>
        <p:sp>
          <p:nvSpPr>
            <p:cNvPr id="452" name="Google Shape;452;p58"/>
            <p:cNvSpPr txBox="1"/>
            <p:nvPr/>
          </p:nvSpPr>
          <p:spPr>
            <a:xfrm>
              <a:off x="3657025" y="872525"/>
              <a:ext cx="301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1B1464"/>
                  </a:solidFill>
                  <a:latin typeface="Lexend Medium"/>
                  <a:ea typeface="Lexend Medium"/>
                  <a:cs typeface="Lexend Medium"/>
                  <a:sym typeface="Lexend Medium"/>
                </a:rPr>
                <a:t>Cloud Development Environments</a:t>
              </a:r>
              <a:endParaRPr>
                <a:solidFill>
                  <a:srgbClr val="1B1464"/>
                </a:solidFill>
                <a:latin typeface="Lexend Medium"/>
                <a:ea typeface="Lexend Medium"/>
                <a:cs typeface="Lexend Medium"/>
                <a:sym typeface="Lexend Medium"/>
              </a:endParaRPr>
            </a:p>
          </p:txBody>
        </p:sp>
      </p:grpSp>
      <p:sp>
        <p:nvSpPr>
          <p:cNvPr id="453" name="Google Shape;453;p58"/>
          <p:cNvSpPr txBox="1"/>
          <p:nvPr/>
        </p:nvSpPr>
        <p:spPr>
          <a:xfrm>
            <a:off x="6671475" y="872550"/>
            <a:ext cx="210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1B1464"/>
                </a:solidFill>
                <a:latin typeface="Lexend Medium"/>
                <a:ea typeface="Lexend Medium"/>
                <a:cs typeface="Lexend Medium"/>
                <a:sym typeface="Lexend Medium"/>
              </a:rPr>
              <a:t>Local Development Assistants</a:t>
            </a:r>
            <a:endParaRPr>
              <a:solidFill>
                <a:srgbClr val="1B1464"/>
              </a:solidFill>
              <a:latin typeface="Lexend Medium"/>
              <a:ea typeface="Lexend Medium"/>
              <a:cs typeface="Lexend Medium"/>
              <a:sym typeface="Lexend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nvSpPr>
        <p:spPr>
          <a:xfrm>
            <a:off x="449275" y="229950"/>
            <a:ext cx="81453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800"/>
              <a:buFont typeface="Arial"/>
              <a:buNone/>
            </a:pPr>
            <a:r>
              <a:rPr lang="it" sz="1700">
                <a:solidFill>
                  <a:srgbClr val="0D046A"/>
                </a:solidFill>
                <a:latin typeface="Lexend Medium"/>
                <a:ea typeface="Lexend Medium"/>
                <a:cs typeface="Lexend Medium"/>
                <a:sym typeface="Lexend Medium"/>
              </a:rPr>
              <a:t>In questa masterclass</a:t>
            </a:r>
            <a:endParaRPr sz="1700">
              <a:solidFill>
                <a:srgbClr val="0D046A"/>
              </a:solidFill>
              <a:latin typeface="Lexend Medium"/>
              <a:ea typeface="Lexend Medium"/>
              <a:cs typeface="Lexend Medium"/>
              <a:sym typeface="Lexend Medium"/>
            </a:endParaRPr>
          </a:p>
        </p:txBody>
      </p:sp>
      <p:pic>
        <p:nvPicPr>
          <p:cNvPr id="459" name="Google Shape;459;p59"/>
          <p:cNvPicPr preferRelativeResize="0"/>
          <p:nvPr/>
        </p:nvPicPr>
        <p:blipFill>
          <a:blip r:embed="rId3">
            <a:alphaModFix/>
          </a:blip>
          <a:stretch>
            <a:fillRect/>
          </a:stretch>
        </p:blipFill>
        <p:spPr>
          <a:xfrm>
            <a:off x="2811575" y="879198"/>
            <a:ext cx="3520854" cy="704163"/>
          </a:xfrm>
          <a:prstGeom prst="rect">
            <a:avLst/>
          </a:prstGeom>
          <a:noFill/>
          <a:ln>
            <a:noFill/>
          </a:ln>
        </p:spPr>
      </p:pic>
      <p:grpSp>
        <p:nvGrpSpPr>
          <p:cNvPr id="460" name="Google Shape;460;p59"/>
          <p:cNvGrpSpPr/>
          <p:nvPr/>
        </p:nvGrpSpPr>
        <p:grpSpPr>
          <a:xfrm>
            <a:off x="709125" y="1999463"/>
            <a:ext cx="1087075" cy="1181663"/>
            <a:chOff x="2281575" y="2101038"/>
            <a:chExt cx="1087075" cy="1181663"/>
          </a:xfrm>
        </p:grpSpPr>
        <p:pic>
          <p:nvPicPr>
            <p:cNvPr id="461" name="Google Shape;461;p59"/>
            <p:cNvPicPr preferRelativeResize="0"/>
            <p:nvPr/>
          </p:nvPicPr>
          <p:blipFill rotWithShape="1">
            <a:blip r:embed="rId4">
              <a:alphaModFix/>
            </a:blip>
            <a:srcRect b="23710" l="12345" r="12652" t="22801"/>
            <a:stretch/>
          </p:blipFill>
          <p:spPr>
            <a:xfrm>
              <a:off x="2281575" y="2101038"/>
              <a:ext cx="1087075" cy="775275"/>
            </a:xfrm>
            <a:prstGeom prst="rect">
              <a:avLst/>
            </a:prstGeom>
            <a:noFill/>
            <a:ln>
              <a:noFill/>
            </a:ln>
          </p:spPr>
        </p:pic>
        <p:sp>
          <p:nvSpPr>
            <p:cNvPr id="462" name="Google Shape;462;p59"/>
            <p:cNvSpPr txBox="1"/>
            <p:nvPr/>
          </p:nvSpPr>
          <p:spPr>
            <a:xfrm>
              <a:off x="2449975" y="2913400"/>
              <a:ext cx="75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1B1464"/>
                  </a:solidFill>
                  <a:latin typeface="Lexend Medium"/>
                  <a:ea typeface="Lexend Medium"/>
                  <a:cs typeface="Lexend Medium"/>
                  <a:sym typeface="Lexend Medium"/>
                </a:rPr>
                <a:t>Client</a:t>
              </a:r>
              <a:endParaRPr sz="1200">
                <a:solidFill>
                  <a:srgbClr val="1B1464"/>
                </a:solidFill>
                <a:latin typeface="Lexend Medium"/>
                <a:ea typeface="Lexend Medium"/>
                <a:cs typeface="Lexend Medium"/>
                <a:sym typeface="Lexend Medium"/>
              </a:endParaRPr>
            </a:p>
          </p:txBody>
        </p:sp>
      </p:grpSp>
      <p:grpSp>
        <p:nvGrpSpPr>
          <p:cNvPr id="463" name="Google Shape;463;p59"/>
          <p:cNvGrpSpPr/>
          <p:nvPr/>
        </p:nvGrpSpPr>
        <p:grpSpPr>
          <a:xfrm>
            <a:off x="3002781" y="1962375"/>
            <a:ext cx="930350" cy="1218750"/>
            <a:chOff x="4463450" y="2063950"/>
            <a:chExt cx="930350" cy="1218750"/>
          </a:xfrm>
        </p:grpSpPr>
        <p:pic>
          <p:nvPicPr>
            <p:cNvPr id="464" name="Google Shape;464;p59"/>
            <p:cNvPicPr preferRelativeResize="0"/>
            <p:nvPr/>
          </p:nvPicPr>
          <p:blipFill rotWithShape="1">
            <a:blip r:embed="rId5">
              <a:alphaModFix/>
            </a:blip>
            <a:srcRect b="22306" l="20159" r="20756" t="23747"/>
            <a:stretch/>
          </p:blipFill>
          <p:spPr>
            <a:xfrm>
              <a:off x="4463450" y="2063950"/>
              <a:ext cx="930350" cy="849454"/>
            </a:xfrm>
            <a:prstGeom prst="rect">
              <a:avLst/>
            </a:prstGeom>
            <a:noFill/>
            <a:ln>
              <a:noFill/>
            </a:ln>
          </p:spPr>
        </p:pic>
        <p:sp>
          <p:nvSpPr>
            <p:cNvPr id="465" name="Google Shape;465;p59"/>
            <p:cNvSpPr txBox="1"/>
            <p:nvPr/>
          </p:nvSpPr>
          <p:spPr>
            <a:xfrm>
              <a:off x="4574475" y="2913400"/>
              <a:ext cx="708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1B1464"/>
                  </a:solidFill>
                  <a:latin typeface="Lexend Medium"/>
                  <a:ea typeface="Lexend Medium"/>
                  <a:cs typeface="Lexend Medium"/>
                  <a:sym typeface="Lexend Medium"/>
                </a:rPr>
                <a:t>Server</a:t>
              </a:r>
              <a:endParaRPr sz="1200">
                <a:solidFill>
                  <a:srgbClr val="1B1464"/>
                </a:solidFill>
                <a:latin typeface="Lexend Medium"/>
                <a:ea typeface="Lexend Medium"/>
                <a:cs typeface="Lexend Medium"/>
                <a:sym typeface="Lexend Medium"/>
              </a:endParaRPr>
            </a:p>
          </p:txBody>
        </p:sp>
      </p:grpSp>
      <p:grpSp>
        <p:nvGrpSpPr>
          <p:cNvPr id="466" name="Google Shape;466;p59"/>
          <p:cNvGrpSpPr/>
          <p:nvPr/>
        </p:nvGrpSpPr>
        <p:grpSpPr>
          <a:xfrm>
            <a:off x="5139713" y="1962375"/>
            <a:ext cx="969300" cy="1218750"/>
            <a:chOff x="6712163" y="2063950"/>
            <a:chExt cx="969300" cy="1218750"/>
          </a:xfrm>
        </p:grpSpPr>
        <p:pic>
          <p:nvPicPr>
            <p:cNvPr id="467" name="Google Shape;467;p59"/>
            <p:cNvPicPr preferRelativeResize="0"/>
            <p:nvPr/>
          </p:nvPicPr>
          <p:blipFill rotWithShape="1">
            <a:blip r:embed="rId6">
              <a:alphaModFix/>
            </a:blip>
            <a:srcRect b="14935" l="17857" r="18253" t="16613"/>
            <a:stretch/>
          </p:blipFill>
          <p:spPr>
            <a:xfrm>
              <a:off x="6800400" y="2063950"/>
              <a:ext cx="792823" cy="849451"/>
            </a:xfrm>
            <a:prstGeom prst="rect">
              <a:avLst/>
            </a:prstGeom>
            <a:noFill/>
            <a:ln>
              <a:noFill/>
            </a:ln>
          </p:spPr>
        </p:pic>
        <p:sp>
          <p:nvSpPr>
            <p:cNvPr id="468" name="Google Shape;468;p59"/>
            <p:cNvSpPr txBox="1"/>
            <p:nvPr/>
          </p:nvSpPr>
          <p:spPr>
            <a:xfrm>
              <a:off x="6712163" y="2913400"/>
              <a:ext cx="969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1B1464"/>
                  </a:solidFill>
                  <a:latin typeface="Lexend Medium"/>
                  <a:ea typeface="Lexend Medium"/>
                  <a:cs typeface="Lexend Medium"/>
                  <a:sym typeface="Lexend Medium"/>
                </a:rPr>
                <a:t>Database</a:t>
              </a:r>
              <a:endParaRPr sz="1200">
                <a:solidFill>
                  <a:srgbClr val="1B1464"/>
                </a:solidFill>
                <a:latin typeface="Lexend Medium"/>
                <a:ea typeface="Lexend Medium"/>
                <a:cs typeface="Lexend Medium"/>
                <a:sym typeface="Lexend Medium"/>
              </a:endParaRPr>
            </a:p>
          </p:txBody>
        </p:sp>
      </p:grpSp>
      <p:sp>
        <p:nvSpPr>
          <p:cNvPr id="469" name="Google Shape;469;p59"/>
          <p:cNvSpPr txBox="1"/>
          <p:nvPr/>
        </p:nvSpPr>
        <p:spPr>
          <a:xfrm>
            <a:off x="626875" y="3285425"/>
            <a:ext cx="12516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1B1464"/>
                </a:solidFill>
                <a:latin typeface="Lexend"/>
                <a:ea typeface="Lexend"/>
                <a:cs typeface="Lexend"/>
                <a:sym typeface="Lexend"/>
              </a:rPr>
              <a:t>Lovable UI</a:t>
            </a:r>
            <a:endParaRPr b="1" sz="1200">
              <a:solidFill>
                <a:srgbClr val="1B1464"/>
              </a:solidFill>
              <a:latin typeface="Lexend"/>
              <a:ea typeface="Lexend"/>
              <a:cs typeface="Lexend"/>
              <a:sym typeface="Lexend"/>
            </a:endParaRPr>
          </a:p>
          <a:p>
            <a:pPr indent="0" lvl="0" marL="0" rtl="0" algn="ctr">
              <a:spcBef>
                <a:spcPts val="0"/>
              </a:spcBef>
              <a:spcAft>
                <a:spcPts val="0"/>
              </a:spcAft>
              <a:buNone/>
            </a:pPr>
            <a:r>
              <a:t/>
            </a:r>
            <a:endParaRPr sz="1200">
              <a:solidFill>
                <a:srgbClr val="1B1464"/>
              </a:solidFill>
              <a:latin typeface="Lexend Medium"/>
              <a:ea typeface="Lexend Medium"/>
              <a:cs typeface="Lexend Medium"/>
              <a:sym typeface="Lexend Medium"/>
            </a:endParaRPr>
          </a:p>
          <a:p>
            <a:pPr indent="0" lvl="0" marL="0" rtl="0" algn="ctr">
              <a:spcBef>
                <a:spcPts val="0"/>
              </a:spcBef>
              <a:spcAft>
                <a:spcPts val="0"/>
              </a:spcAft>
              <a:buNone/>
            </a:pPr>
            <a:r>
              <a:rPr lang="it" sz="1200">
                <a:solidFill>
                  <a:srgbClr val="1B1464"/>
                </a:solidFill>
                <a:latin typeface="Lexend Medium"/>
                <a:ea typeface="Lexend Medium"/>
                <a:cs typeface="Lexend Medium"/>
                <a:sym typeface="Lexend Medium"/>
              </a:rPr>
              <a:t>Automatically-generated React Front-end</a:t>
            </a:r>
            <a:endParaRPr sz="1200">
              <a:solidFill>
                <a:srgbClr val="1B1464"/>
              </a:solidFill>
              <a:latin typeface="Lexend Medium"/>
              <a:ea typeface="Lexend Medium"/>
              <a:cs typeface="Lexend Medium"/>
              <a:sym typeface="Lexend Medium"/>
            </a:endParaRPr>
          </a:p>
        </p:txBody>
      </p:sp>
      <p:sp>
        <p:nvSpPr>
          <p:cNvPr id="470" name="Google Shape;470;p59"/>
          <p:cNvSpPr txBox="1"/>
          <p:nvPr/>
        </p:nvSpPr>
        <p:spPr>
          <a:xfrm>
            <a:off x="3678475" y="3285425"/>
            <a:ext cx="1686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1B1464"/>
                </a:solidFill>
                <a:latin typeface="Lexend"/>
                <a:ea typeface="Lexend"/>
                <a:cs typeface="Lexend"/>
                <a:sym typeface="Lexend"/>
              </a:rPr>
              <a:t>Supabase</a:t>
            </a:r>
            <a:endParaRPr b="1" sz="1200">
              <a:solidFill>
                <a:srgbClr val="1B1464"/>
              </a:solidFill>
              <a:latin typeface="Lexend"/>
              <a:ea typeface="Lexend"/>
              <a:cs typeface="Lexend"/>
              <a:sym typeface="Lexend"/>
            </a:endParaRPr>
          </a:p>
          <a:p>
            <a:pPr indent="0" lvl="0" marL="0" rtl="0" algn="ctr">
              <a:spcBef>
                <a:spcPts val="0"/>
              </a:spcBef>
              <a:spcAft>
                <a:spcPts val="0"/>
              </a:spcAft>
              <a:buNone/>
            </a:pPr>
            <a:r>
              <a:t/>
            </a:r>
            <a:endParaRPr sz="1200">
              <a:solidFill>
                <a:srgbClr val="1B1464"/>
              </a:solidFill>
              <a:latin typeface="Lexend Medium"/>
              <a:ea typeface="Lexend Medium"/>
              <a:cs typeface="Lexend Medium"/>
              <a:sym typeface="Lexend Medium"/>
            </a:endParaRPr>
          </a:p>
          <a:p>
            <a:pPr indent="0" lvl="0" marL="0" rtl="0" algn="ctr">
              <a:spcBef>
                <a:spcPts val="0"/>
              </a:spcBef>
              <a:spcAft>
                <a:spcPts val="0"/>
              </a:spcAft>
              <a:buNone/>
            </a:pPr>
            <a:r>
              <a:rPr lang="it" sz="1200">
                <a:solidFill>
                  <a:srgbClr val="1B1464"/>
                </a:solidFill>
                <a:latin typeface="Lexend Medium"/>
                <a:ea typeface="Lexend Medium"/>
                <a:cs typeface="Lexend Medium"/>
                <a:sym typeface="Lexend Medium"/>
              </a:rPr>
              <a:t>Native connection to server and database service</a:t>
            </a:r>
            <a:endParaRPr sz="1200">
              <a:solidFill>
                <a:srgbClr val="1B1464"/>
              </a:solidFill>
              <a:latin typeface="Lexend Medium"/>
              <a:ea typeface="Lexend Medium"/>
              <a:cs typeface="Lexend Medium"/>
              <a:sym typeface="Lexend Medium"/>
            </a:endParaRPr>
          </a:p>
        </p:txBody>
      </p:sp>
      <p:pic>
        <p:nvPicPr>
          <p:cNvPr id="471" name="Google Shape;471;p59"/>
          <p:cNvPicPr preferRelativeResize="0"/>
          <p:nvPr/>
        </p:nvPicPr>
        <p:blipFill>
          <a:blip r:embed="rId7">
            <a:alphaModFix/>
          </a:blip>
          <a:stretch>
            <a:fillRect/>
          </a:stretch>
        </p:blipFill>
        <p:spPr>
          <a:xfrm>
            <a:off x="7379800" y="3341051"/>
            <a:ext cx="673974" cy="280650"/>
          </a:xfrm>
          <a:prstGeom prst="rect">
            <a:avLst/>
          </a:prstGeom>
          <a:noFill/>
          <a:ln>
            <a:noFill/>
          </a:ln>
        </p:spPr>
      </p:pic>
      <p:pic>
        <p:nvPicPr>
          <p:cNvPr id="472" name="Google Shape;472;p59"/>
          <p:cNvPicPr preferRelativeResize="0"/>
          <p:nvPr/>
        </p:nvPicPr>
        <p:blipFill>
          <a:blip r:embed="rId8">
            <a:alphaModFix/>
          </a:blip>
          <a:stretch>
            <a:fillRect/>
          </a:stretch>
        </p:blipFill>
        <p:spPr>
          <a:xfrm>
            <a:off x="7286348" y="3754250"/>
            <a:ext cx="860869" cy="280651"/>
          </a:xfrm>
          <a:prstGeom prst="rect">
            <a:avLst/>
          </a:prstGeom>
          <a:noFill/>
          <a:ln>
            <a:noFill/>
          </a:ln>
        </p:spPr>
      </p:pic>
      <p:pic>
        <p:nvPicPr>
          <p:cNvPr id="473" name="Google Shape;473;p59"/>
          <p:cNvPicPr preferRelativeResize="0"/>
          <p:nvPr/>
        </p:nvPicPr>
        <p:blipFill>
          <a:blip r:embed="rId9">
            <a:alphaModFix/>
          </a:blip>
          <a:stretch>
            <a:fillRect/>
          </a:stretch>
        </p:blipFill>
        <p:spPr>
          <a:xfrm>
            <a:off x="7109688" y="4167451"/>
            <a:ext cx="1214198" cy="316000"/>
          </a:xfrm>
          <a:prstGeom prst="rect">
            <a:avLst/>
          </a:prstGeom>
          <a:noFill/>
          <a:ln>
            <a:noFill/>
          </a:ln>
        </p:spPr>
      </p:pic>
      <p:pic>
        <p:nvPicPr>
          <p:cNvPr id="474" name="Google Shape;474;p59"/>
          <p:cNvPicPr preferRelativeResize="0"/>
          <p:nvPr/>
        </p:nvPicPr>
        <p:blipFill>
          <a:blip r:embed="rId10">
            <a:alphaModFix/>
          </a:blip>
          <a:stretch>
            <a:fillRect/>
          </a:stretch>
        </p:blipFill>
        <p:spPr>
          <a:xfrm>
            <a:off x="7379800" y="1962375"/>
            <a:ext cx="782350" cy="782350"/>
          </a:xfrm>
          <a:prstGeom prst="rect">
            <a:avLst/>
          </a:prstGeom>
          <a:noFill/>
          <a:ln>
            <a:noFill/>
          </a:ln>
        </p:spPr>
      </p:pic>
      <p:sp>
        <p:nvSpPr>
          <p:cNvPr id="475" name="Google Shape;475;p59"/>
          <p:cNvSpPr txBox="1"/>
          <p:nvPr/>
        </p:nvSpPr>
        <p:spPr>
          <a:xfrm>
            <a:off x="7145179" y="2815074"/>
            <a:ext cx="1251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1B1464"/>
                </a:solidFill>
                <a:latin typeface="Lexend Medium"/>
                <a:ea typeface="Lexend Medium"/>
                <a:cs typeface="Lexend Medium"/>
                <a:sym typeface="Lexend Medium"/>
              </a:rPr>
              <a:t>External APIs</a:t>
            </a:r>
            <a:endParaRPr sz="1200">
              <a:solidFill>
                <a:srgbClr val="1B1464"/>
              </a:solidFill>
              <a:latin typeface="Lexend Medium"/>
              <a:ea typeface="Lexend Medium"/>
              <a:cs typeface="Lexend Medium"/>
              <a:sym typeface="Lexend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0"/>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481" name="Google Shape;481;p60"/>
          <p:cNvSpPr txBox="1"/>
          <p:nvPr/>
        </p:nvSpPr>
        <p:spPr>
          <a:xfrm>
            <a:off x="2792850" y="2040750"/>
            <a:ext cx="3558300" cy="1062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Q&amp;A</a:t>
            </a:r>
            <a:endParaRPr b="1" sz="3800">
              <a:solidFill>
                <a:srgbClr val="FFFFFF"/>
              </a:solidFill>
              <a:latin typeface="Lexend"/>
              <a:ea typeface="Lexend"/>
              <a:cs typeface="Lexend"/>
              <a:sym typeface="Lexend"/>
            </a:endParaRPr>
          </a:p>
          <a:p>
            <a:pPr indent="0" lvl="0" marL="0" rtl="0" algn="l">
              <a:spcBef>
                <a:spcPts val="0"/>
              </a:spcBef>
              <a:spcAft>
                <a:spcPts val="0"/>
              </a:spcAft>
              <a:buNone/>
            </a:pPr>
            <a:r>
              <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61"/>
          <p:cNvSpPr txBox="1"/>
          <p:nvPr/>
        </p:nvSpPr>
        <p:spPr>
          <a:xfrm>
            <a:off x="847275" y="1570925"/>
            <a:ext cx="7589100" cy="16725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Come l’AI sta cambiando lo sviluppo digitale</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highlight>
                  <a:srgbClr val="56CFE1"/>
                </a:highlight>
                <a:latin typeface="Lexend Medium"/>
                <a:ea typeface="Lexend Medium"/>
                <a:cs typeface="Lexend Medium"/>
                <a:sym typeface="Lexend Medium"/>
              </a:rPr>
              <a:t>Cosa imparerai in questa Masterclass</a:t>
            </a:r>
            <a:endParaRPr sz="1600">
              <a:solidFill>
                <a:srgbClr val="FFFFFF"/>
              </a:solidFill>
              <a:highlight>
                <a:srgbClr val="56CFE1"/>
              </a:highlight>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Modulo 1</a:t>
            </a:r>
            <a:r>
              <a:rPr lang="it" sz="1600">
                <a:solidFill>
                  <a:schemeClr val="lt1"/>
                </a:solidFill>
                <a:latin typeface="Lexend Medium"/>
                <a:ea typeface="Lexend Medium"/>
                <a:cs typeface="Lexend Medium"/>
                <a:sym typeface="Lexend Medium"/>
              </a:rPr>
              <a:t> – </a:t>
            </a:r>
            <a:r>
              <a:rPr lang="it" sz="1600">
                <a:solidFill>
                  <a:srgbClr val="FFFFFF"/>
                </a:solidFill>
                <a:latin typeface="Lexend Medium"/>
                <a:ea typeface="Lexend Medium"/>
                <a:cs typeface="Lexend Medium"/>
                <a:sym typeface="Lexend Medium"/>
              </a:rPr>
              <a:t>Da Idea a MVP con Lovable.dev</a:t>
            </a:r>
            <a:endParaRPr sz="1600">
              <a:solidFill>
                <a:srgbClr val="FFFFFF"/>
              </a:solidFill>
              <a:latin typeface="Lexend Medium"/>
              <a:ea typeface="Lexend Medium"/>
              <a:cs typeface="Lexend Medium"/>
              <a:sym typeface="Lexend Medium"/>
            </a:endParaRPr>
          </a:p>
        </p:txBody>
      </p:sp>
      <p:sp>
        <p:nvSpPr>
          <p:cNvPr id="487" name="Google Shape;487;p61"/>
          <p:cNvSpPr txBox="1"/>
          <p:nvPr/>
        </p:nvSpPr>
        <p:spPr>
          <a:xfrm>
            <a:off x="959650" y="733736"/>
            <a:ext cx="3432900" cy="47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0" lang="it" sz="2600" u="none" cap="none" strike="noStrike">
                <a:solidFill>
                  <a:srgbClr val="0D046A"/>
                </a:solidFill>
                <a:highlight>
                  <a:srgbClr val="78CCDE"/>
                </a:highlight>
                <a:latin typeface="Lexend Medium"/>
                <a:ea typeface="Lexend Medium"/>
                <a:cs typeface="Lexend Medium"/>
                <a:sym typeface="Lexend Medium"/>
              </a:rPr>
              <a:t>Agenda</a:t>
            </a:r>
            <a:endParaRPr i="0" sz="2600" u="none" cap="none" strike="noStrike">
              <a:solidFill>
                <a:srgbClr val="0D046A"/>
              </a:solidFill>
              <a:highlight>
                <a:srgbClr val="78CCDE"/>
              </a:highlight>
              <a:latin typeface="Lexend Medium"/>
              <a:ea typeface="Lexend Medium"/>
              <a:cs typeface="Lexend Medium"/>
              <a:sym typeface="Lexend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2"/>
          <p:cNvSpPr txBox="1"/>
          <p:nvPr/>
        </p:nvSpPr>
        <p:spPr>
          <a:xfrm>
            <a:off x="1875475" y="396725"/>
            <a:ext cx="5393100" cy="7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it" sz="3600">
                <a:solidFill>
                  <a:srgbClr val="1B1464"/>
                </a:solidFill>
                <a:latin typeface="Lexend Medium"/>
                <a:ea typeface="Lexend Medium"/>
                <a:cs typeface="Lexend Medium"/>
                <a:sym typeface="Lexend Medium"/>
              </a:rPr>
              <a:t>AI No Code Low Code</a:t>
            </a:r>
            <a:endParaRPr sz="3600">
              <a:solidFill>
                <a:srgbClr val="1B1464"/>
              </a:solidFill>
              <a:latin typeface="Lexend Medium"/>
              <a:ea typeface="Lexend Medium"/>
              <a:cs typeface="Lexend Medium"/>
              <a:sym typeface="Lexend Medium"/>
            </a:endParaRPr>
          </a:p>
        </p:txBody>
      </p:sp>
      <p:grpSp>
        <p:nvGrpSpPr>
          <p:cNvPr id="493" name="Google Shape;493;p62"/>
          <p:cNvGrpSpPr/>
          <p:nvPr/>
        </p:nvGrpSpPr>
        <p:grpSpPr>
          <a:xfrm>
            <a:off x="306075" y="1439213"/>
            <a:ext cx="1982575" cy="1723613"/>
            <a:chOff x="568300" y="1969400"/>
            <a:chExt cx="1982575" cy="1723613"/>
          </a:xfrm>
        </p:grpSpPr>
        <p:sp>
          <p:nvSpPr>
            <p:cNvPr id="494" name="Google Shape;494;p62"/>
            <p:cNvSpPr/>
            <p:nvPr/>
          </p:nvSpPr>
          <p:spPr>
            <a:xfrm>
              <a:off x="569975" y="2494513"/>
              <a:ext cx="1980900" cy="3078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Creare il primo MVP</a:t>
              </a:r>
              <a:endParaRPr sz="900">
                <a:solidFill>
                  <a:srgbClr val="FFFFFF"/>
                </a:solidFill>
                <a:latin typeface="Lexend"/>
                <a:ea typeface="Lexend"/>
                <a:cs typeface="Lexend"/>
                <a:sym typeface="Lexend"/>
              </a:endParaRPr>
            </a:p>
          </p:txBody>
        </p:sp>
        <p:sp>
          <p:nvSpPr>
            <p:cNvPr id="495" name="Google Shape;495;p62"/>
            <p:cNvSpPr/>
            <p:nvPr/>
          </p:nvSpPr>
          <p:spPr>
            <a:xfrm>
              <a:off x="568300" y="3385213"/>
              <a:ext cx="1980900" cy="3078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900">
                  <a:solidFill>
                    <a:srgbClr val="FFFFFF"/>
                  </a:solidFill>
                  <a:latin typeface="Lexend"/>
                  <a:ea typeface="Lexend"/>
                  <a:cs typeface="Lexend"/>
                  <a:sym typeface="Lexend"/>
                </a:rPr>
                <a:t>Definizione lavoro di gruppo</a:t>
              </a:r>
              <a:endParaRPr sz="900">
                <a:solidFill>
                  <a:srgbClr val="FFFFFF"/>
                </a:solidFill>
                <a:latin typeface="Lexend"/>
                <a:ea typeface="Lexend"/>
                <a:cs typeface="Lexend"/>
                <a:sym typeface="Lexend"/>
              </a:endParaRPr>
            </a:p>
          </p:txBody>
        </p:sp>
        <p:cxnSp>
          <p:nvCxnSpPr>
            <p:cNvPr id="496" name="Google Shape;496;p62"/>
            <p:cNvCxnSpPr/>
            <p:nvPr/>
          </p:nvCxnSpPr>
          <p:spPr>
            <a:xfrm>
              <a:off x="568300" y="2273363"/>
              <a:ext cx="1980900" cy="0"/>
            </a:xfrm>
            <a:prstGeom prst="straightConnector1">
              <a:avLst/>
            </a:prstGeom>
            <a:noFill/>
            <a:ln cap="flat" cmpd="sng" w="9525">
              <a:solidFill>
                <a:srgbClr val="595959"/>
              </a:solidFill>
              <a:prstDash val="solid"/>
              <a:round/>
              <a:headEnd len="med" w="med" type="none"/>
              <a:tailEnd len="med" w="med" type="none"/>
            </a:ln>
          </p:spPr>
        </p:cxnSp>
        <p:sp>
          <p:nvSpPr>
            <p:cNvPr id="497" name="Google Shape;497;p62"/>
            <p:cNvSpPr txBox="1"/>
            <p:nvPr/>
          </p:nvSpPr>
          <p:spPr>
            <a:xfrm>
              <a:off x="568425" y="1969400"/>
              <a:ext cx="198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800">
                  <a:solidFill>
                    <a:srgbClr val="78CCDE"/>
                  </a:solidFill>
                  <a:latin typeface="Lexend"/>
                  <a:ea typeface="Lexend"/>
                  <a:cs typeface="Lexend"/>
                  <a:sym typeface="Lexend"/>
                </a:rPr>
                <a:t>1 - Da Idea a MVP</a:t>
              </a:r>
              <a:endParaRPr b="1">
                <a:solidFill>
                  <a:srgbClr val="78CCDE"/>
                </a:solidFill>
                <a:latin typeface="Lexend"/>
                <a:ea typeface="Lexend"/>
                <a:cs typeface="Lexend"/>
                <a:sym typeface="Lexend"/>
              </a:endParaRPr>
            </a:p>
          </p:txBody>
        </p:sp>
      </p:grpSp>
      <p:grpSp>
        <p:nvGrpSpPr>
          <p:cNvPr id="498" name="Google Shape;498;p62"/>
          <p:cNvGrpSpPr/>
          <p:nvPr/>
        </p:nvGrpSpPr>
        <p:grpSpPr>
          <a:xfrm>
            <a:off x="2489700" y="1439213"/>
            <a:ext cx="1981025" cy="307800"/>
            <a:chOff x="568300" y="1969400"/>
            <a:chExt cx="1981025" cy="307800"/>
          </a:xfrm>
        </p:grpSpPr>
        <p:cxnSp>
          <p:nvCxnSpPr>
            <p:cNvPr id="499" name="Google Shape;499;p62"/>
            <p:cNvCxnSpPr/>
            <p:nvPr/>
          </p:nvCxnSpPr>
          <p:spPr>
            <a:xfrm>
              <a:off x="568300" y="2273363"/>
              <a:ext cx="1980900" cy="0"/>
            </a:xfrm>
            <a:prstGeom prst="straightConnector1">
              <a:avLst/>
            </a:prstGeom>
            <a:noFill/>
            <a:ln cap="flat" cmpd="sng" w="9525">
              <a:solidFill>
                <a:srgbClr val="595959"/>
              </a:solidFill>
              <a:prstDash val="solid"/>
              <a:round/>
              <a:headEnd len="med" w="med" type="none"/>
              <a:tailEnd len="med" w="med" type="none"/>
            </a:ln>
          </p:spPr>
        </p:cxnSp>
        <p:sp>
          <p:nvSpPr>
            <p:cNvPr id="500" name="Google Shape;500;p62"/>
            <p:cNvSpPr txBox="1"/>
            <p:nvPr/>
          </p:nvSpPr>
          <p:spPr>
            <a:xfrm>
              <a:off x="568425" y="1969400"/>
              <a:ext cx="198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800">
                  <a:solidFill>
                    <a:srgbClr val="595959"/>
                  </a:solidFill>
                  <a:latin typeface="Lexend"/>
                  <a:ea typeface="Lexend"/>
                  <a:cs typeface="Lexend"/>
                  <a:sym typeface="Lexend"/>
                </a:rPr>
                <a:t>2 - Backend</a:t>
              </a:r>
              <a:endParaRPr b="1">
                <a:solidFill>
                  <a:srgbClr val="595959"/>
                </a:solidFill>
                <a:latin typeface="Lexend"/>
                <a:ea typeface="Lexend"/>
                <a:cs typeface="Lexend"/>
                <a:sym typeface="Lexend"/>
              </a:endParaRPr>
            </a:p>
          </p:txBody>
        </p:sp>
      </p:grpSp>
      <p:sp>
        <p:nvSpPr>
          <p:cNvPr id="501" name="Google Shape;501;p62"/>
          <p:cNvSpPr/>
          <p:nvPr/>
        </p:nvSpPr>
        <p:spPr>
          <a:xfrm>
            <a:off x="306200" y="2415100"/>
            <a:ext cx="1980900" cy="3078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Deep-dive Lovable.dev</a:t>
            </a:r>
            <a:endParaRPr sz="900">
              <a:solidFill>
                <a:srgbClr val="FFFFFF"/>
              </a:solidFill>
              <a:latin typeface="Lexend"/>
              <a:ea typeface="Lexend"/>
              <a:cs typeface="Lexend"/>
              <a:sym typeface="Lexend"/>
            </a:endParaRPr>
          </a:p>
        </p:txBody>
      </p:sp>
      <p:pic>
        <p:nvPicPr>
          <p:cNvPr id="502" name="Google Shape;502;p62"/>
          <p:cNvPicPr preferRelativeResize="0"/>
          <p:nvPr/>
        </p:nvPicPr>
        <p:blipFill>
          <a:blip r:embed="rId3">
            <a:alphaModFix/>
          </a:blip>
          <a:stretch>
            <a:fillRect/>
          </a:stretch>
        </p:blipFill>
        <p:spPr>
          <a:xfrm>
            <a:off x="647888" y="3459951"/>
            <a:ext cx="1297525" cy="259500"/>
          </a:xfrm>
          <a:prstGeom prst="rect">
            <a:avLst/>
          </a:prstGeom>
          <a:noFill/>
          <a:ln>
            <a:noFill/>
          </a:ln>
        </p:spPr>
      </p:pic>
      <p:grpSp>
        <p:nvGrpSpPr>
          <p:cNvPr id="503" name="Google Shape;503;p62"/>
          <p:cNvGrpSpPr/>
          <p:nvPr/>
        </p:nvGrpSpPr>
        <p:grpSpPr>
          <a:xfrm>
            <a:off x="4673325" y="1437063"/>
            <a:ext cx="1981025" cy="307800"/>
            <a:chOff x="568300" y="1969400"/>
            <a:chExt cx="1981025" cy="307800"/>
          </a:xfrm>
        </p:grpSpPr>
        <p:cxnSp>
          <p:nvCxnSpPr>
            <p:cNvPr id="504" name="Google Shape;504;p62"/>
            <p:cNvCxnSpPr/>
            <p:nvPr/>
          </p:nvCxnSpPr>
          <p:spPr>
            <a:xfrm>
              <a:off x="568300" y="2273363"/>
              <a:ext cx="1980900" cy="0"/>
            </a:xfrm>
            <a:prstGeom prst="straightConnector1">
              <a:avLst/>
            </a:prstGeom>
            <a:noFill/>
            <a:ln cap="flat" cmpd="sng" w="9525">
              <a:solidFill>
                <a:srgbClr val="595959"/>
              </a:solidFill>
              <a:prstDash val="solid"/>
              <a:round/>
              <a:headEnd len="med" w="med" type="none"/>
              <a:tailEnd len="med" w="med" type="none"/>
            </a:ln>
          </p:spPr>
        </p:cxnSp>
        <p:sp>
          <p:nvSpPr>
            <p:cNvPr id="505" name="Google Shape;505;p62"/>
            <p:cNvSpPr txBox="1"/>
            <p:nvPr/>
          </p:nvSpPr>
          <p:spPr>
            <a:xfrm>
              <a:off x="568425" y="1969400"/>
              <a:ext cx="198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800">
                  <a:solidFill>
                    <a:srgbClr val="1B1464"/>
                  </a:solidFill>
                  <a:latin typeface="Lexend"/>
                  <a:ea typeface="Lexend"/>
                  <a:cs typeface="Lexend"/>
                  <a:sym typeface="Lexend"/>
                </a:rPr>
                <a:t>3 - API Integration</a:t>
              </a:r>
              <a:endParaRPr b="1">
                <a:solidFill>
                  <a:srgbClr val="1B1464"/>
                </a:solidFill>
                <a:latin typeface="Lexend"/>
                <a:ea typeface="Lexend"/>
                <a:cs typeface="Lexend"/>
                <a:sym typeface="Lexend"/>
              </a:endParaRPr>
            </a:p>
          </p:txBody>
        </p:sp>
      </p:grpSp>
      <p:grpSp>
        <p:nvGrpSpPr>
          <p:cNvPr id="506" name="Google Shape;506;p62"/>
          <p:cNvGrpSpPr/>
          <p:nvPr/>
        </p:nvGrpSpPr>
        <p:grpSpPr>
          <a:xfrm>
            <a:off x="6856950" y="1439213"/>
            <a:ext cx="1981025" cy="307800"/>
            <a:chOff x="568300" y="1969400"/>
            <a:chExt cx="1981025" cy="307800"/>
          </a:xfrm>
        </p:grpSpPr>
        <p:cxnSp>
          <p:nvCxnSpPr>
            <p:cNvPr id="507" name="Google Shape;507;p62"/>
            <p:cNvCxnSpPr/>
            <p:nvPr/>
          </p:nvCxnSpPr>
          <p:spPr>
            <a:xfrm>
              <a:off x="568300" y="2273363"/>
              <a:ext cx="1980900" cy="0"/>
            </a:xfrm>
            <a:prstGeom prst="straightConnector1">
              <a:avLst/>
            </a:prstGeom>
            <a:noFill/>
            <a:ln cap="flat" cmpd="sng" w="9525">
              <a:solidFill>
                <a:srgbClr val="595959"/>
              </a:solidFill>
              <a:prstDash val="solid"/>
              <a:round/>
              <a:headEnd len="med" w="med" type="none"/>
              <a:tailEnd len="med" w="med" type="none"/>
            </a:ln>
          </p:spPr>
        </p:cxnSp>
        <p:sp>
          <p:nvSpPr>
            <p:cNvPr id="508" name="Google Shape;508;p62"/>
            <p:cNvSpPr txBox="1"/>
            <p:nvPr/>
          </p:nvSpPr>
          <p:spPr>
            <a:xfrm>
              <a:off x="568425" y="1969400"/>
              <a:ext cx="198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800">
                  <a:solidFill>
                    <a:srgbClr val="393939"/>
                  </a:solidFill>
                  <a:latin typeface="Lexend"/>
                  <a:ea typeface="Lexend"/>
                  <a:cs typeface="Lexend"/>
                  <a:sym typeface="Lexend"/>
                </a:rPr>
                <a:t>4 - AI &amp; Analytics</a:t>
              </a:r>
              <a:endParaRPr b="1">
                <a:solidFill>
                  <a:srgbClr val="393939"/>
                </a:solidFill>
                <a:latin typeface="Lexend"/>
                <a:ea typeface="Lexend"/>
                <a:cs typeface="Lexend"/>
                <a:sym typeface="Lexend"/>
              </a:endParaRPr>
            </a:p>
          </p:txBody>
        </p:sp>
      </p:grpSp>
      <p:sp>
        <p:nvSpPr>
          <p:cNvPr id="509" name="Google Shape;509;p62"/>
          <p:cNvSpPr/>
          <p:nvPr/>
        </p:nvSpPr>
        <p:spPr>
          <a:xfrm>
            <a:off x="2490525" y="1967525"/>
            <a:ext cx="1980900" cy="307800"/>
          </a:xfrm>
          <a:prstGeom prst="round2DiagRect">
            <a:avLst>
              <a:gd fmla="val 16667" name="adj1"/>
              <a:gd fmla="val 0" name="adj2"/>
            </a:avLst>
          </a:prstGeom>
          <a:solidFill>
            <a:srgbClr val="5959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Integrare sistema di autenticazione e basi di dati</a:t>
            </a:r>
            <a:endParaRPr sz="900">
              <a:solidFill>
                <a:srgbClr val="FFFFFF"/>
              </a:solidFill>
              <a:latin typeface="Lexend"/>
              <a:ea typeface="Lexend"/>
              <a:cs typeface="Lexend"/>
              <a:sym typeface="Lexend"/>
            </a:endParaRPr>
          </a:p>
        </p:txBody>
      </p:sp>
      <p:sp>
        <p:nvSpPr>
          <p:cNvPr id="510" name="Google Shape;510;p62"/>
          <p:cNvSpPr/>
          <p:nvPr/>
        </p:nvSpPr>
        <p:spPr>
          <a:xfrm>
            <a:off x="2489763" y="2415100"/>
            <a:ext cx="1980900" cy="307800"/>
          </a:xfrm>
          <a:prstGeom prst="round2DiagRect">
            <a:avLst>
              <a:gd fmla="val 16667" name="adj1"/>
              <a:gd fmla="val 0" name="adj2"/>
            </a:avLst>
          </a:prstGeom>
          <a:solidFill>
            <a:srgbClr val="5959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Deep-dive Supabase</a:t>
            </a:r>
            <a:endParaRPr sz="900">
              <a:solidFill>
                <a:srgbClr val="FFFFFF"/>
              </a:solidFill>
              <a:latin typeface="Lexend"/>
              <a:ea typeface="Lexend"/>
              <a:cs typeface="Lexend"/>
              <a:sym typeface="Lexend"/>
            </a:endParaRPr>
          </a:p>
        </p:txBody>
      </p:sp>
      <p:pic>
        <p:nvPicPr>
          <p:cNvPr id="511" name="Google Shape;511;p62"/>
          <p:cNvPicPr preferRelativeResize="0"/>
          <p:nvPr/>
        </p:nvPicPr>
        <p:blipFill>
          <a:blip r:embed="rId4">
            <a:alphaModFix/>
          </a:blip>
          <a:stretch>
            <a:fillRect/>
          </a:stretch>
        </p:blipFill>
        <p:spPr>
          <a:xfrm>
            <a:off x="2683038" y="3435797"/>
            <a:ext cx="1595858" cy="307800"/>
          </a:xfrm>
          <a:prstGeom prst="rect">
            <a:avLst/>
          </a:prstGeom>
          <a:noFill/>
          <a:ln>
            <a:noFill/>
          </a:ln>
        </p:spPr>
      </p:pic>
      <p:pic>
        <p:nvPicPr>
          <p:cNvPr id="512" name="Google Shape;512;p62"/>
          <p:cNvPicPr preferRelativeResize="0"/>
          <p:nvPr/>
        </p:nvPicPr>
        <p:blipFill>
          <a:blip r:embed="rId5">
            <a:alphaModFix/>
          </a:blip>
          <a:stretch>
            <a:fillRect/>
          </a:stretch>
        </p:blipFill>
        <p:spPr>
          <a:xfrm>
            <a:off x="7049537" y="4079250"/>
            <a:ext cx="1595850" cy="279346"/>
          </a:xfrm>
          <a:prstGeom prst="rect">
            <a:avLst/>
          </a:prstGeom>
          <a:noFill/>
          <a:ln>
            <a:noFill/>
          </a:ln>
        </p:spPr>
      </p:pic>
      <p:sp>
        <p:nvSpPr>
          <p:cNvPr id="513" name="Google Shape;513;p62"/>
          <p:cNvSpPr/>
          <p:nvPr/>
        </p:nvSpPr>
        <p:spPr>
          <a:xfrm>
            <a:off x="4673738" y="1967525"/>
            <a:ext cx="1980900" cy="307800"/>
          </a:xfrm>
          <a:prstGeom prst="round2DiagRect">
            <a:avLst>
              <a:gd fmla="val 16667" name="adj1"/>
              <a:gd fmla="val 0" name="adj2"/>
            </a:avLst>
          </a:prstGeom>
          <a:solidFill>
            <a:srgbClr val="1B14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Deep-dive su APIs</a:t>
            </a:r>
            <a:endParaRPr sz="900">
              <a:solidFill>
                <a:srgbClr val="FFFFFF"/>
              </a:solidFill>
              <a:latin typeface="Lexend"/>
              <a:ea typeface="Lexend"/>
              <a:cs typeface="Lexend"/>
              <a:sym typeface="Lexend"/>
            </a:endParaRPr>
          </a:p>
        </p:txBody>
      </p:sp>
      <p:sp>
        <p:nvSpPr>
          <p:cNvPr id="514" name="Google Shape;514;p62"/>
          <p:cNvSpPr/>
          <p:nvPr/>
        </p:nvSpPr>
        <p:spPr>
          <a:xfrm>
            <a:off x="4673350" y="2415100"/>
            <a:ext cx="1980900" cy="307800"/>
          </a:xfrm>
          <a:prstGeom prst="round2DiagRect">
            <a:avLst>
              <a:gd fmla="val 16667" name="adj1"/>
              <a:gd fmla="val 0" name="adj2"/>
            </a:avLst>
          </a:prstGeom>
          <a:solidFill>
            <a:srgbClr val="1B14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Integrare delle API al MVP</a:t>
            </a:r>
            <a:endParaRPr sz="900">
              <a:solidFill>
                <a:srgbClr val="FFFFFF"/>
              </a:solidFill>
              <a:latin typeface="Lexend"/>
              <a:ea typeface="Lexend"/>
              <a:cs typeface="Lexend"/>
              <a:sym typeface="Lexend"/>
            </a:endParaRPr>
          </a:p>
        </p:txBody>
      </p:sp>
      <p:pic>
        <p:nvPicPr>
          <p:cNvPr id="515" name="Google Shape;515;p62"/>
          <p:cNvPicPr preferRelativeResize="0"/>
          <p:nvPr/>
        </p:nvPicPr>
        <p:blipFill>
          <a:blip r:embed="rId6">
            <a:alphaModFix/>
          </a:blip>
          <a:stretch>
            <a:fillRect/>
          </a:stretch>
        </p:blipFill>
        <p:spPr>
          <a:xfrm>
            <a:off x="4865866" y="3347538"/>
            <a:ext cx="1595849" cy="484325"/>
          </a:xfrm>
          <a:prstGeom prst="rect">
            <a:avLst/>
          </a:prstGeom>
          <a:noFill/>
          <a:ln>
            <a:noFill/>
          </a:ln>
        </p:spPr>
      </p:pic>
      <p:sp>
        <p:nvSpPr>
          <p:cNvPr id="516" name="Google Shape;516;p62"/>
          <p:cNvSpPr/>
          <p:nvPr/>
        </p:nvSpPr>
        <p:spPr>
          <a:xfrm>
            <a:off x="6856963" y="1967525"/>
            <a:ext cx="1980900" cy="307800"/>
          </a:xfrm>
          <a:prstGeom prst="round2DiagRect">
            <a:avLst>
              <a:gd fmla="val 16667" name="adj1"/>
              <a:gd fmla="val 0" name="adj2"/>
            </a:avLst>
          </a:prstGeom>
          <a:solidFill>
            <a:srgbClr val="3939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Integrare modelli AI al MVP</a:t>
            </a:r>
            <a:endParaRPr sz="900">
              <a:solidFill>
                <a:srgbClr val="FFFFFF"/>
              </a:solidFill>
              <a:latin typeface="Lexend"/>
              <a:ea typeface="Lexend"/>
              <a:cs typeface="Lexend"/>
              <a:sym typeface="Lexend"/>
            </a:endParaRPr>
          </a:p>
        </p:txBody>
      </p:sp>
      <p:sp>
        <p:nvSpPr>
          <p:cNvPr id="517" name="Google Shape;517;p62"/>
          <p:cNvSpPr/>
          <p:nvPr/>
        </p:nvSpPr>
        <p:spPr>
          <a:xfrm>
            <a:off x="6856913" y="2415100"/>
            <a:ext cx="1980900" cy="307800"/>
          </a:xfrm>
          <a:prstGeom prst="round2DiagRect">
            <a:avLst>
              <a:gd fmla="val 16667" name="adj1"/>
              <a:gd fmla="val 0" name="adj2"/>
            </a:avLst>
          </a:prstGeom>
          <a:solidFill>
            <a:srgbClr val="3939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Analytics with Posthog</a:t>
            </a:r>
            <a:endParaRPr sz="900">
              <a:solidFill>
                <a:srgbClr val="FFFFFF"/>
              </a:solidFill>
              <a:latin typeface="Lexend"/>
              <a:ea typeface="Lexend"/>
              <a:cs typeface="Lexend"/>
              <a:sym typeface="Lexend"/>
            </a:endParaRPr>
          </a:p>
        </p:txBody>
      </p:sp>
      <p:sp>
        <p:nvSpPr>
          <p:cNvPr id="518" name="Google Shape;518;p62"/>
          <p:cNvSpPr/>
          <p:nvPr/>
        </p:nvSpPr>
        <p:spPr>
          <a:xfrm>
            <a:off x="6857000" y="2855025"/>
            <a:ext cx="1980900" cy="307800"/>
          </a:xfrm>
          <a:prstGeom prst="round2DiagRect">
            <a:avLst>
              <a:gd fmla="val 16667" name="adj1"/>
              <a:gd fmla="val 0" name="adj2"/>
            </a:avLst>
          </a:prstGeom>
          <a:solidFill>
            <a:srgbClr val="3939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FFFFF"/>
                </a:solidFill>
                <a:latin typeface="Lexend"/>
                <a:ea typeface="Lexend"/>
                <a:cs typeface="Lexend"/>
                <a:sym typeface="Lexend"/>
              </a:rPr>
              <a:t>Demo Day !</a:t>
            </a:r>
            <a:endParaRPr sz="900">
              <a:solidFill>
                <a:srgbClr val="FFFFFF"/>
              </a:solidFill>
              <a:latin typeface="Lexend"/>
              <a:ea typeface="Lexend"/>
              <a:cs typeface="Lexend"/>
              <a:sym typeface="Lexend"/>
            </a:endParaRPr>
          </a:p>
        </p:txBody>
      </p:sp>
      <p:pic>
        <p:nvPicPr>
          <p:cNvPr id="519" name="Google Shape;519;p62"/>
          <p:cNvPicPr preferRelativeResize="0"/>
          <p:nvPr/>
        </p:nvPicPr>
        <p:blipFill>
          <a:blip r:embed="rId7">
            <a:alphaModFix/>
          </a:blip>
          <a:stretch>
            <a:fillRect/>
          </a:stretch>
        </p:blipFill>
        <p:spPr>
          <a:xfrm>
            <a:off x="6857000" y="3390975"/>
            <a:ext cx="1980901" cy="5265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3"/>
          <p:cNvSpPr txBox="1"/>
          <p:nvPr>
            <p:ph type="title"/>
          </p:nvPr>
        </p:nvSpPr>
        <p:spPr>
          <a:xfrm>
            <a:off x="535775" y="559025"/>
            <a:ext cx="5636100" cy="7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it" sz="3600">
                <a:solidFill>
                  <a:srgbClr val="1B1464"/>
                </a:solidFill>
                <a:highlight>
                  <a:srgbClr val="56CFE1"/>
                </a:highlight>
                <a:latin typeface="Lexend"/>
                <a:ea typeface="Lexend"/>
                <a:cs typeface="Lexend"/>
                <a:sym typeface="Lexend"/>
              </a:rPr>
              <a:t>Modulo 1</a:t>
            </a:r>
            <a:endParaRPr b="1" sz="3600">
              <a:solidFill>
                <a:srgbClr val="1B1464"/>
              </a:solidFill>
              <a:highlight>
                <a:srgbClr val="56CFE1"/>
              </a:highlight>
              <a:latin typeface="Lexend"/>
              <a:ea typeface="Lexend"/>
              <a:cs typeface="Lexend"/>
              <a:sym typeface="Lexend"/>
            </a:endParaRPr>
          </a:p>
        </p:txBody>
      </p:sp>
      <p:grpSp>
        <p:nvGrpSpPr>
          <p:cNvPr id="525" name="Google Shape;525;p63"/>
          <p:cNvGrpSpPr/>
          <p:nvPr/>
        </p:nvGrpSpPr>
        <p:grpSpPr>
          <a:xfrm>
            <a:off x="2775385" y="1327029"/>
            <a:ext cx="3593219" cy="2880846"/>
            <a:chOff x="568300" y="1969400"/>
            <a:chExt cx="1982575" cy="1723613"/>
          </a:xfrm>
        </p:grpSpPr>
        <p:sp>
          <p:nvSpPr>
            <p:cNvPr id="526" name="Google Shape;526;p63"/>
            <p:cNvSpPr/>
            <p:nvPr/>
          </p:nvSpPr>
          <p:spPr>
            <a:xfrm>
              <a:off x="569975" y="2494513"/>
              <a:ext cx="1980900" cy="3078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600">
                  <a:solidFill>
                    <a:srgbClr val="FFFFFF"/>
                  </a:solidFill>
                  <a:latin typeface="Lexend"/>
                  <a:ea typeface="Lexend"/>
                  <a:cs typeface="Lexend"/>
                  <a:sym typeface="Lexend"/>
                </a:rPr>
                <a:t>Creare il primo MVP</a:t>
              </a:r>
              <a:endParaRPr sz="1600">
                <a:solidFill>
                  <a:srgbClr val="FFFFFF"/>
                </a:solidFill>
                <a:latin typeface="Lexend"/>
                <a:ea typeface="Lexend"/>
                <a:cs typeface="Lexend"/>
                <a:sym typeface="Lexend"/>
              </a:endParaRPr>
            </a:p>
          </p:txBody>
        </p:sp>
        <p:sp>
          <p:nvSpPr>
            <p:cNvPr id="527" name="Google Shape;527;p63"/>
            <p:cNvSpPr/>
            <p:nvPr/>
          </p:nvSpPr>
          <p:spPr>
            <a:xfrm>
              <a:off x="568300" y="3385213"/>
              <a:ext cx="1980900" cy="3078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600">
                  <a:solidFill>
                    <a:srgbClr val="FFFFFF"/>
                  </a:solidFill>
                  <a:latin typeface="Lexend"/>
                  <a:ea typeface="Lexend"/>
                  <a:cs typeface="Lexend"/>
                  <a:sym typeface="Lexend"/>
                </a:rPr>
                <a:t>Definizione lavoro di gruppo</a:t>
              </a:r>
              <a:endParaRPr sz="1600">
                <a:solidFill>
                  <a:srgbClr val="FFFFFF"/>
                </a:solidFill>
                <a:latin typeface="Lexend"/>
                <a:ea typeface="Lexend"/>
                <a:cs typeface="Lexend"/>
                <a:sym typeface="Lexend"/>
              </a:endParaRPr>
            </a:p>
          </p:txBody>
        </p:sp>
        <p:cxnSp>
          <p:nvCxnSpPr>
            <p:cNvPr id="528" name="Google Shape;528;p63"/>
            <p:cNvCxnSpPr/>
            <p:nvPr/>
          </p:nvCxnSpPr>
          <p:spPr>
            <a:xfrm>
              <a:off x="568300" y="2273363"/>
              <a:ext cx="1980900" cy="0"/>
            </a:xfrm>
            <a:prstGeom prst="straightConnector1">
              <a:avLst/>
            </a:prstGeom>
            <a:noFill/>
            <a:ln cap="flat" cmpd="sng" w="9525">
              <a:solidFill>
                <a:srgbClr val="595959"/>
              </a:solidFill>
              <a:prstDash val="solid"/>
              <a:round/>
              <a:headEnd len="med" w="med" type="none"/>
              <a:tailEnd len="med" w="med" type="none"/>
            </a:ln>
          </p:spPr>
        </p:cxnSp>
        <p:sp>
          <p:nvSpPr>
            <p:cNvPr id="529" name="Google Shape;529;p63"/>
            <p:cNvSpPr txBox="1"/>
            <p:nvPr/>
          </p:nvSpPr>
          <p:spPr>
            <a:xfrm>
              <a:off x="568425" y="1969400"/>
              <a:ext cx="1980900" cy="30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100">
                  <a:solidFill>
                    <a:srgbClr val="78CCDE"/>
                  </a:solidFill>
                  <a:latin typeface="Lexend"/>
                  <a:ea typeface="Lexend"/>
                  <a:cs typeface="Lexend"/>
                  <a:sym typeface="Lexend"/>
                </a:rPr>
                <a:t>1 - Da Idea a MVP</a:t>
              </a:r>
              <a:endParaRPr b="1" sz="2700">
                <a:solidFill>
                  <a:srgbClr val="78CCDE"/>
                </a:solidFill>
                <a:latin typeface="Lexend"/>
                <a:ea typeface="Lexend"/>
                <a:cs typeface="Lexend"/>
                <a:sym typeface="Lexend"/>
              </a:endParaRPr>
            </a:p>
          </p:txBody>
        </p:sp>
      </p:grpSp>
      <p:sp>
        <p:nvSpPr>
          <p:cNvPr id="530" name="Google Shape;530;p63"/>
          <p:cNvSpPr/>
          <p:nvPr/>
        </p:nvSpPr>
        <p:spPr>
          <a:xfrm>
            <a:off x="2775599" y="2958134"/>
            <a:ext cx="3590100" cy="514500"/>
          </a:xfrm>
          <a:prstGeom prst="round2DiagRect">
            <a:avLst>
              <a:gd fmla="val 16667" name="adj1"/>
              <a:gd fmla="val 0" name="adj2"/>
            </a:avLst>
          </a:prstGeom>
          <a:solidFill>
            <a:srgbClr val="78CC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600">
                <a:solidFill>
                  <a:srgbClr val="FFFFFF"/>
                </a:solidFill>
                <a:latin typeface="Lexend"/>
                <a:ea typeface="Lexend"/>
                <a:cs typeface="Lexend"/>
                <a:sym typeface="Lexend"/>
              </a:rPr>
              <a:t>Deep-dive Lovable.dev</a:t>
            </a:r>
            <a:endParaRPr sz="1600">
              <a:solidFill>
                <a:srgbClr val="FFFFFF"/>
              </a:solidFill>
              <a:latin typeface="Lexend"/>
              <a:ea typeface="Lexend"/>
              <a:cs typeface="Lexend"/>
              <a:sym typeface="Lexe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4"/>
          <p:cNvPicPr preferRelativeResize="0"/>
          <p:nvPr/>
        </p:nvPicPr>
        <p:blipFill rotWithShape="1">
          <a:blip r:embed="rId3">
            <a:alphaModFix/>
          </a:blip>
          <a:srcRect b="0" l="8779" r="8787" t="6164"/>
          <a:stretch/>
        </p:blipFill>
        <p:spPr>
          <a:xfrm>
            <a:off x="-64387" y="0"/>
            <a:ext cx="9272765"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nvSpPr>
        <p:spPr>
          <a:xfrm>
            <a:off x="449275" y="229950"/>
            <a:ext cx="4408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Come iniziare a costruire un prototipo?</a:t>
            </a:r>
            <a:endParaRPr sz="1700">
              <a:solidFill>
                <a:srgbClr val="0D046A"/>
              </a:solidFill>
              <a:latin typeface="Lexend Medium"/>
              <a:ea typeface="Lexend Medium"/>
              <a:cs typeface="Lexend Medium"/>
              <a:sym typeface="Lexend Medium"/>
            </a:endParaRPr>
          </a:p>
        </p:txBody>
      </p:sp>
      <p:sp>
        <p:nvSpPr>
          <p:cNvPr id="541" name="Google Shape;541;p65"/>
          <p:cNvSpPr txBox="1"/>
          <p:nvPr/>
        </p:nvSpPr>
        <p:spPr>
          <a:xfrm>
            <a:off x="5261400" y="2418400"/>
            <a:ext cx="1479600" cy="446400"/>
          </a:xfrm>
          <a:prstGeom prst="rect">
            <a:avLst/>
          </a:prstGeom>
          <a:solidFill>
            <a:srgbClr val="0D046A"/>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chemeClr val="lt1"/>
                </a:solidFill>
                <a:latin typeface="Lexend Medium"/>
                <a:ea typeface="Lexend Medium"/>
                <a:cs typeface="Lexend Medium"/>
                <a:sym typeface="Lexend Medium"/>
              </a:rPr>
              <a:t>Prototype</a:t>
            </a:r>
            <a:endParaRPr sz="1700">
              <a:solidFill>
                <a:schemeClr val="lt1"/>
              </a:solidFill>
              <a:latin typeface="Lexend Medium"/>
              <a:ea typeface="Lexend Medium"/>
              <a:cs typeface="Lexend Medium"/>
              <a:sym typeface="Lexend Medium"/>
            </a:endParaRPr>
          </a:p>
        </p:txBody>
      </p:sp>
      <p:sp>
        <p:nvSpPr>
          <p:cNvPr id="542" name="Google Shape;542;p65"/>
          <p:cNvSpPr txBox="1"/>
          <p:nvPr/>
        </p:nvSpPr>
        <p:spPr>
          <a:xfrm>
            <a:off x="1836525" y="936950"/>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I___</a:t>
            </a:r>
            <a:endParaRPr sz="1700">
              <a:solidFill>
                <a:srgbClr val="EDEDED"/>
              </a:solidFill>
              <a:latin typeface="Lexend Medium"/>
              <a:ea typeface="Lexend Medium"/>
              <a:cs typeface="Lexend Medium"/>
              <a:sym typeface="Lexend Medium"/>
            </a:endParaRPr>
          </a:p>
        </p:txBody>
      </p:sp>
      <p:sp>
        <p:nvSpPr>
          <p:cNvPr id="543" name="Google Shape;543;p65"/>
          <p:cNvSpPr txBox="1"/>
          <p:nvPr/>
        </p:nvSpPr>
        <p:spPr>
          <a:xfrm>
            <a:off x="1836525" y="1677672"/>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D______</a:t>
            </a:r>
            <a:endParaRPr sz="1700">
              <a:solidFill>
                <a:srgbClr val="EDEDED"/>
              </a:solidFill>
              <a:latin typeface="Lexend Medium"/>
              <a:ea typeface="Lexend Medium"/>
              <a:cs typeface="Lexend Medium"/>
              <a:sym typeface="Lexend Medium"/>
            </a:endParaRPr>
          </a:p>
        </p:txBody>
      </p:sp>
      <p:sp>
        <p:nvSpPr>
          <p:cNvPr id="544" name="Google Shape;544;p65"/>
          <p:cNvSpPr txBox="1"/>
          <p:nvPr/>
        </p:nvSpPr>
        <p:spPr>
          <a:xfrm>
            <a:off x="1836525" y="3159117"/>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F____</a:t>
            </a:r>
            <a:endParaRPr sz="1700">
              <a:solidFill>
                <a:srgbClr val="EDEDED"/>
              </a:solidFill>
              <a:latin typeface="Lexend Medium"/>
              <a:ea typeface="Lexend Medium"/>
              <a:cs typeface="Lexend Medium"/>
              <a:sym typeface="Lexend Medium"/>
            </a:endParaRPr>
          </a:p>
        </p:txBody>
      </p:sp>
      <p:sp>
        <p:nvSpPr>
          <p:cNvPr id="545" name="Google Shape;545;p65"/>
          <p:cNvSpPr txBox="1"/>
          <p:nvPr/>
        </p:nvSpPr>
        <p:spPr>
          <a:xfrm>
            <a:off x="1836525" y="2418395"/>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S_______</a:t>
            </a:r>
            <a:endParaRPr sz="1700">
              <a:solidFill>
                <a:srgbClr val="EDEDED"/>
              </a:solidFill>
              <a:latin typeface="Lexend Medium"/>
              <a:ea typeface="Lexend Medium"/>
              <a:cs typeface="Lexend Medium"/>
              <a:sym typeface="Lexend Medium"/>
            </a:endParaRPr>
          </a:p>
        </p:txBody>
      </p:sp>
      <p:sp>
        <p:nvSpPr>
          <p:cNvPr id="546" name="Google Shape;546;p65"/>
          <p:cNvSpPr txBox="1"/>
          <p:nvPr/>
        </p:nvSpPr>
        <p:spPr>
          <a:xfrm>
            <a:off x="1836525" y="3899840"/>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R____</a:t>
            </a:r>
            <a:endParaRPr sz="1700">
              <a:solidFill>
                <a:srgbClr val="EDEDED"/>
              </a:solidFill>
              <a:latin typeface="Lexend Medium"/>
              <a:ea typeface="Lexend Medium"/>
              <a:cs typeface="Lexend Medium"/>
              <a:sym typeface="Lexend Medium"/>
            </a:endParaRPr>
          </a:p>
        </p:txBody>
      </p:sp>
      <p:cxnSp>
        <p:nvCxnSpPr>
          <p:cNvPr id="547" name="Google Shape;547;p65"/>
          <p:cNvCxnSpPr>
            <a:stCxn id="542" idx="3"/>
            <a:endCxn id="541" idx="1"/>
          </p:cNvCxnSpPr>
          <p:nvPr/>
        </p:nvCxnSpPr>
        <p:spPr>
          <a:xfrm>
            <a:off x="4225125" y="1160150"/>
            <a:ext cx="1036200" cy="1481400"/>
          </a:xfrm>
          <a:prstGeom prst="bentConnector3">
            <a:avLst>
              <a:gd fmla="val 50004" name="adj1"/>
            </a:avLst>
          </a:prstGeom>
          <a:noFill/>
          <a:ln cap="flat" cmpd="sng" w="9525">
            <a:solidFill>
              <a:schemeClr val="dk2"/>
            </a:solidFill>
            <a:prstDash val="solid"/>
            <a:round/>
            <a:headEnd len="med" w="med" type="none"/>
            <a:tailEnd len="med" w="med" type="stealth"/>
          </a:ln>
        </p:spPr>
      </p:cxnSp>
      <p:cxnSp>
        <p:nvCxnSpPr>
          <p:cNvPr id="548" name="Google Shape;548;p65"/>
          <p:cNvCxnSpPr>
            <a:stCxn id="543" idx="3"/>
            <a:endCxn id="541" idx="1"/>
          </p:cNvCxnSpPr>
          <p:nvPr/>
        </p:nvCxnSpPr>
        <p:spPr>
          <a:xfrm>
            <a:off x="4225125" y="1900872"/>
            <a:ext cx="1036200" cy="7407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549" name="Google Shape;549;p65"/>
          <p:cNvCxnSpPr>
            <a:stCxn id="545" idx="3"/>
            <a:endCxn id="541" idx="1"/>
          </p:cNvCxnSpPr>
          <p:nvPr/>
        </p:nvCxnSpPr>
        <p:spPr>
          <a:xfrm>
            <a:off x="4225125" y="2641595"/>
            <a:ext cx="1036200" cy="6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550" name="Google Shape;550;p65"/>
          <p:cNvCxnSpPr>
            <a:stCxn id="544" idx="3"/>
            <a:endCxn id="541" idx="1"/>
          </p:cNvCxnSpPr>
          <p:nvPr/>
        </p:nvCxnSpPr>
        <p:spPr>
          <a:xfrm flipH="1" rot="10800000">
            <a:off x="4225125" y="2641617"/>
            <a:ext cx="1036200" cy="7407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551" name="Google Shape;551;p65"/>
          <p:cNvCxnSpPr>
            <a:stCxn id="546" idx="3"/>
            <a:endCxn id="541" idx="1"/>
          </p:cNvCxnSpPr>
          <p:nvPr/>
        </p:nvCxnSpPr>
        <p:spPr>
          <a:xfrm flipH="1" rot="10800000">
            <a:off x="4225125" y="2641640"/>
            <a:ext cx="1036200" cy="1481400"/>
          </a:xfrm>
          <a:prstGeom prst="bentConnector3">
            <a:avLst>
              <a:gd fmla="val 5000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6"/>
          <p:cNvSpPr txBox="1"/>
          <p:nvPr/>
        </p:nvSpPr>
        <p:spPr>
          <a:xfrm>
            <a:off x="449275" y="229950"/>
            <a:ext cx="4408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Come iniziare a costruire un prototipo?</a:t>
            </a:r>
            <a:endParaRPr sz="1700">
              <a:solidFill>
                <a:srgbClr val="0D046A"/>
              </a:solidFill>
              <a:latin typeface="Lexend Medium"/>
              <a:ea typeface="Lexend Medium"/>
              <a:cs typeface="Lexend Medium"/>
              <a:sym typeface="Lexend Medium"/>
            </a:endParaRPr>
          </a:p>
        </p:txBody>
      </p:sp>
      <p:sp>
        <p:nvSpPr>
          <p:cNvPr id="557" name="Google Shape;557;p66"/>
          <p:cNvSpPr txBox="1"/>
          <p:nvPr/>
        </p:nvSpPr>
        <p:spPr>
          <a:xfrm>
            <a:off x="5261400" y="2418400"/>
            <a:ext cx="1479600" cy="446400"/>
          </a:xfrm>
          <a:prstGeom prst="rect">
            <a:avLst/>
          </a:prstGeom>
          <a:solidFill>
            <a:srgbClr val="0D046A"/>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chemeClr val="lt1"/>
                </a:solidFill>
                <a:latin typeface="Lexend Medium"/>
                <a:ea typeface="Lexend Medium"/>
                <a:cs typeface="Lexend Medium"/>
                <a:sym typeface="Lexend Medium"/>
              </a:rPr>
              <a:t>Prototype</a:t>
            </a:r>
            <a:endParaRPr sz="1700">
              <a:solidFill>
                <a:schemeClr val="lt1"/>
              </a:solidFill>
              <a:latin typeface="Lexend Medium"/>
              <a:ea typeface="Lexend Medium"/>
              <a:cs typeface="Lexend Medium"/>
              <a:sym typeface="Lexend Medium"/>
            </a:endParaRPr>
          </a:p>
        </p:txBody>
      </p:sp>
      <p:sp>
        <p:nvSpPr>
          <p:cNvPr id="558" name="Google Shape;558;p66"/>
          <p:cNvSpPr txBox="1"/>
          <p:nvPr/>
        </p:nvSpPr>
        <p:spPr>
          <a:xfrm>
            <a:off x="1836525" y="936950"/>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Idea</a:t>
            </a:r>
            <a:endParaRPr sz="1700">
              <a:solidFill>
                <a:srgbClr val="EDEDED"/>
              </a:solidFill>
              <a:latin typeface="Lexend Medium"/>
              <a:ea typeface="Lexend Medium"/>
              <a:cs typeface="Lexend Medium"/>
              <a:sym typeface="Lexend Medium"/>
            </a:endParaRPr>
          </a:p>
        </p:txBody>
      </p:sp>
      <p:sp>
        <p:nvSpPr>
          <p:cNvPr id="559" name="Google Shape;559;p66"/>
          <p:cNvSpPr txBox="1"/>
          <p:nvPr/>
        </p:nvSpPr>
        <p:spPr>
          <a:xfrm>
            <a:off x="1836525" y="1677672"/>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Disegno</a:t>
            </a:r>
            <a:endParaRPr sz="1700">
              <a:solidFill>
                <a:srgbClr val="EDEDED"/>
              </a:solidFill>
              <a:latin typeface="Lexend Medium"/>
              <a:ea typeface="Lexend Medium"/>
              <a:cs typeface="Lexend Medium"/>
              <a:sym typeface="Lexend Medium"/>
            </a:endParaRPr>
          </a:p>
        </p:txBody>
      </p:sp>
      <p:sp>
        <p:nvSpPr>
          <p:cNvPr id="560" name="Google Shape;560;p66"/>
          <p:cNvSpPr txBox="1"/>
          <p:nvPr/>
        </p:nvSpPr>
        <p:spPr>
          <a:xfrm>
            <a:off x="1836525" y="3159117"/>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Figma</a:t>
            </a:r>
            <a:endParaRPr sz="1700">
              <a:solidFill>
                <a:srgbClr val="EDEDED"/>
              </a:solidFill>
              <a:latin typeface="Lexend Medium"/>
              <a:ea typeface="Lexend Medium"/>
              <a:cs typeface="Lexend Medium"/>
              <a:sym typeface="Lexend Medium"/>
            </a:endParaRPr>
          </a:p>
        </p:txBody>
      </p:sp>
      <p:sp>
        <p:nvSpPr>
          <p:cNvPr id="561" name="Google Shape;561;p66"/>
          <p:cNvSpPr txBox="1"/>
          <p:nvPr/>
        </p:nvSpPr>
        <p:spPr>
          <a:xfrm>
            <a:off x="1836525" y="2418395"/>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Schermata</a:t>
            </a:r>
            <a:endParaRPr sz="1700">
              <a:solidFill>
                <a:srgbClr val="EDEDED"/>
              </a:solidFill>
              <a:latin typeface="Lexend Medium"/>
              <a:ea typeface="Lexend Medium"/>
              <a:cs typeface="Lexend Medium"/>
              <a:sym typeface="Lexend Medium"/>
            </a:endParaRPr>
          </a:p>
        </p:txBody>
      </p:sp>
      <p:sp>
        <p:nvSpPr>
          <p:cNvPr id="562" name="Google Shape;562;p66"/>
          <p:cNvSpPr txBox="1"/>
          <p:nvPr/>
        </p:nvSpPr>
        <p:spPr>
          <a:xfrm>
            <a:off x="1836525" y="3899840"/>
            <a:ext cx="2388600" cy="446400"/>
          </a:xfrm>
          <a:prstGeom prst="rect">
            <a:avLst/>
          </a:prstGeom>
          <a:solidFill>
            <a:srgbClr val="59595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it" sz="1700">
                <a:solidFill>
                  <a:srgbClr val="EDEDED"/>
                </a:solidFill>
                <a:latin typeface="Lexend Medium"/>
                <a:ea typeface="Lexend Medium"/>
                <a:cs typeface="Lexend Medium"/>
                <a:sym typeface="Lexend Medium"/>
              </a:rPr>
              <a:t>Remix e Templates</a:t>
            </a:r>
            <a:endParaRPr sz="1700">
              <a:solidFill>
                <a:srgbClr val="EDEDED"/>
              </a:solidFill>
              <a:latin typeface="Lexend Medium"/>
              <a:ea typeface="Lexend Medium"/>
              <a:cs typeface="Lexend Medium"/>
              <a:sym typeface="Lexend Medium"/>
            </a:endParaRPr>
          </a:p>
        </p:txBody>
      </p:sp>
      <p:cxnSp>
        <p:nvCxnSpPr>
          <p:cNvPr id="563" name="Google Shape;563;p66"/>
          <p:cNvCxnSpPr>
            <a:stCxn id="558" idx="3"/>
            <a:endCxn id="557" idx="1"/>
          </p:cNvCxnSpPr>
          <p:nvPr/>
        </p:nvCxnSpPr>
        <p:spPr>
          <a:xfrm>
            <a:off x="4225125" y="1160150"/>
            <a:ext cx="1036200" cy="1481400"/>
          </a:xfrm>
          <a:prstGeom prst="bentConnector3">
            <a:avLst>
              <a:gd fmla="val 50004" name="adj1"/>
            </a:avLst>
          </a:prstGeom>
          <a:noFill/>
          <a:ln cap="flat" cmpd="sng" w="9525">
            <a:solidFill>
              <a:schemeClr val="dk2"/>
            </a:solidFill>
            <a:prstDash val="solid"/>
            <a:round/>
            <a:headEnd len="med" w="med" type="none"/>
            <a:tailEnd len="med" w="med" type="stealth"/>
          </a:ln>
        </p:spPr>
      </p:cxnSp>
      <p:cxnSp>
        <p:nvCxnSpPr>
          <p:cNvPr id="564" name="Google Shape;564;p66"/>
          <p:cNvCxnSpPr>
            <a:stCxn id="559" idx="3"/>
            <a:endCxn id="557" idx="1"/>
          </p:cNvCxnSpPr>
          <p:nvPr/>
        </p:nvCxnSpPr>
        <p:spPr>
          <a:xfrm>
            <a:off x="4225125" y="1900872"/>
            <a:ext cx="1036200" cy="7407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565" name="Google Shape;565;p66"/>
          <p:cNvCxnSpPr>
            <a:stCxn id="561" idx="3"/>
            <a:endCxn id="557" idx="1"/>
          </p:cNvCxnSpPr>
          <p:nvPr/>
        </p:nvCxnSpPr>
        <p:spPr>
          <a:xfrm>
            <a:off x="4225125" y="2641595"/>
            <a:ext cx="1036200" cy="6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566" name="Google Shape;566;p66"/>
          <p:cNvCxnSpPr>
            <a:stCxn id="560" idx="3"/>
            <a:endCxn id="557" idx="1"/>
          </p:cNvCxnSpPr>
          <p:nvPr/>
        </p:nvCxnSpPr>
        <p:spPr>
          <a:xfrm flipH="1" rot="10800000">
            <a:off x="4225125" y="2641617"/>
            <a:ext cx="1036200" cy="7407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567" name="Google Shape;567;p66"/>
          <p:cNvCxnSpPr>
            <a:stCxn id="562" idx="3"/>
            <a:endCxn id="557" idx="1"/>
          </p:cNvCxnSpPr>
          <p:nvPr/>
        </p:nvCxnSpPr>
        <p:spPr>
          <a:xfrm flipH="1" rot="10800000">
            <a:off x="4225125" y="2641640"/>
            <a:ext cx="1036200" cy="1481400"/>
          </a:xfrm>
          <a:prstGeom prst="bentConnector3">
            <a:avLst>
              <a:gd fmla="val 5000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idx="1" type="body"/>
          </p:nvPr>
        </p:nvSpPr>
        <p:spPr>
          <a:xfrm>
            <a:off x="4832750" y="1056600"/>
            <a:ext cx="4033800" cy="31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2400">
                <a:solidFill>
                  <a:srgbClr val="78CCDE"/>
                </a:solidFill>
                <a:latin typeface="Lexend Medium"/>
                <a:ea typeface="Lexend Medium"/>
                <a:cs typeface="Lexend Medium"/>
                <a:sym typeface="Lexend Medium"/>
              </a:rPr>
              <a:t>Let’s introduce ourselves</a:t>
            </a:r>
            <a:r>
              <a:rPr lang="it" sz="2400">
                <a:solidFill>
                  <a:srgbClr val="45ECD3"/>
                </a:solidFill>
                <a:latin typeface="Lexend Medium"/>
                <a:ea typeface="Lexend Medium"/>
                <a:cs typeface="Lexend Medium"/>
                <a:sym typeface="Lexend Medium"/>
              </a:rPr>
              <a:t> </a:t>
            </a:r>
            <a:endParaRPr sz="1800">
              <a:solidFill>
                <a:srgbClr val="000000"/>
              </a:solidFill>
              <a:latin typeface="Lexend Medium"/>
              <a:ea typeface="Lexend Medium"/>
              <a:cs typeface="Lexend Medium"/>
              <a:sym typeface="Lexend Medium"/>
            </a:endParaRPr>
          </a:p>
          <a:p>
            <a:pPr indent="-342900" lvl="0" marL="457200" rtl="0" algn="l">
              <a:spcBef>
                <a:spcPts val="1600"/>
              </a:spcBef>
              <a:spcAft>
                <a:spcPts val="0"/>
              </a:spcAft>
              <a:buClr>
                <a:srgbClr val="000000"/>
              </a:buClr>
              <a:buSzPts val="1800"/>
              <a:buFont typeface="Lexend"/>
              <a:buAutoNum type="arabicPeriod"/>
            </a:pPr>
            <a:r>
              <a:rPr lang="it" sz="1800">
                <a:latin typeface="Lexend"/>
                <a:ea typeface="Lexend"/>
                <a:cs typeface="Lexend"/>
                <a:sym typeface="Lexend"/>
              </a:rPr>
              <a:t>In che città sei?</a:t>
            </a:r>
            <a:endParaRPr sz="1800">
              <a:latin typeface="Lexend"/>
              <a:ea typeface="Lexend"/>
              <a:cs typeface="Lexend"/>
              <a:sym typeface="Lexend"/>
            </a:endParaRPr>
          </a:p>
          <a:p>
            <a:pPr indent="-342900" lvl="0" marL="457200" rtl="0" algn="l">
              <a:spcBef>
                <a:spcPts val="1000"/>
              </a:spcBef>
              <a:spcAft>
                <a:spcPts val="0"/>
              </a:spcAft>
              <a:buSzPts val="1800"/>
              <a:buFont typeface="Lexend"/>
              <a:buAutoNum type="arabicPeriod"/>
            </a:pPr>
            <a:r>
              <a:rPr lang="it" sz="1800">
                <a:latin typeface="Lexend"/>
                <a:ea typeface="Lexend"/>
                <a:cs typeface="Lexend"/>
                <a:sym typeface="Lexend"/>
              </a:rPr>
              <a:t>Che ruolo hai?</a:t>
            </a:r>
            <a:endParaRPr sz="1800">
              <a:latin typeface="Lexend"/>
              <a:ea typeface="Lexend"/>
              <a:cs typeface="Lexend"/>
              <a:sym typeface="Lexend"/>
            </a:endParaRPr>
          </a:p>
          <a:p>
            <a:pPr indent="-342900" lvl="0" marL="457200" rtl="0" algn="l">
              <a:spcBef>
                <a:spcPts val="1000"/>
              </a:spcBef>
              <a:spcAft>
                <a:spcPts val="0"/>
              </a:spcAft>
              <a:buSzPts val="1800"/>
              <a:buFont typeface="Lexend"/>
              <a:buAutoNum type="arabicPeriod"/>
            </a:pPr>
            <a:r>
              <a:rPr lang="it" sz="1800">
                <a:latin typeface="Lexend"/>
                <a:ea typeface="Lexend"/>
                <a:cs typeface="Lexend"/>
                <a:sym typeface="Lexend"/>
              </a:rPr>
              <a:t>In che azienda/industria lavori?</a:t>
            </a:r>
            <a:endParaRPr sz="1800">
              <a:latin typeface="Lexend"/>
              <a:ea typeface="Lexend"/>
              <a:cs typeface="Lexend"/>
              <a:sym typeface="Lexend"/>
            </a:endParaRPr>
          </a:p>
          <a:p>
            <a:pPr indent="-342900" lvl="0" marL="457200" rtl="0" algn="l">
              <a:spcBef>
                <a:spcPts val="1000"/>
              </a:spcBef>
              <a:spcAft>
                <a:spcPts val="0"/>
              </a:spcAft>
              <a:buSzPts val="1800"/>
              <a:buFont typeface="Lexend"/>
              <a:buAutoNum type="arabicPeriod"/>
            </a:pPr>
            <a:r>
              <a:rPr lang="it" sz="1800">
                <a:latin typeface="Lexend"/>
                <a:ea typeface="Lexend"/>
                <a:cs typeface="Lexend"/>
                <a:sym typeface="Lexend"/>
              </a:rPr>
              <a:t>Perché sei qui?</a:t>
            </a:r>
            <a:endParaRPr sz="1800">
              <a:latin typeface="Lexend"/>
              <a:ea typeface="Lexend"/>
              <a:cs typeface="Lexend"/>
              <a:sym typeface="Lexend"/>
            </a:endParaRPr>
          </a:p>
          <a:p>
            <a:pPr indent="-342900" lvl="0" marL="457200" rtl="0" algn="l">
              <a:spcBef>
                <a:spcPts val="1000"/>
              </a:spcBef>
              <a:spcAft>
                <a:spcPts val="0"/>
              </a:spcAft>
              <a:buSzPts val="1800"/>
              <a:buFont typeface="Lexend"/>
              <a:buAutoNum type="arabicPeriod"/>
            </a:pPr>
            <a:r>
              <a:rPr lang="it" sz="1800">
                <a:latin typeface="Lexend"/>
                <a:ea typeface="Lexend"/>
                <a:cs typeface="Lexend"/>
                <a:sym typeface="Lexend"/>
              </a:rPr>
              <a:t>Quali strumenti hai già utilizzato per prototipare?</a:t>
            </a:r>
            <a:endParaRPr sz="1800">
              <a:latin typeface="Lexend"/>
              <a:ea typeface="Lexend"/>
              <a:cs typeface="Lexend"/>
              <a:sym typeface="Lexend"/>
            </a:endParaRPr>
          </a:p>
          <a:p>
            <a:pPr indent="0" lvl="0" marL="0" rtl="0" algn="l">
              <a:spcBef>
                <a:spcPts val="1000"/>
              </a:spcBef>
              <a:spcAft>
                <a:spcPts val="0"/>
              </a:spcAft>
              <a:buClr>
                <a:schemeClr val="dk2"/>
              </a:buClr>
              <a:buSzPts val="1100"/>
              <a:buFont typeface="Arial"/>
              <a:buNone/>
            </a:pPr>
            <a:r>
              <a:t/>
            </a:r>
            <a:endParaRPr sz="1800">
              <a:solidFill>
                <a:srgbClr val="000000"/>
              </a:solidFill>
              <a:latin typeface="Karla"/>
              <a:ea typeface="Karla"/>
              <a:cs typeface="Karla"/>
              <a:sym typeface="Karla"/>
            </a:endParaRPr>
          </a:p>
        </p:txBody>
      </p:sp>
      <p:pic>
        <p:nvPicPr>
          <p:cNvPr id="65" name="Google Shape;65;p13"/>
          <p:cNvPicPr preferRelativeResize="0"/>
          <p:nvPr/>
        </p:nvPicPr>
        <p:blipFill>
          <a:blip r:embed="rId3">
            <a:alphaModFix/>
          </a:blip>
          <a:stretch>
            <a:fillRect/>
          </a:stretch>
        </p:blipFill>
        <p:spPr>
          <a:xfrm>
            <a:off x="558850" y="1335488"/>
            <a:ext cx="3708355" cy="2472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68"/>
          <p:cNvPicPr preferRelativeResize="0"/>
          <p:nvPr/>
        </p:nvPicPr>
        <p:blipFill>
          <a:blip r:embed="rId3">
            <a:alphaModFix/>
          </a:blip>
          <a:stretch>
            <a:fillRect/>
          </a:stretch>
        </p:blipFill>
        <p:spPr>
          <a:xfrm>
            <a:off x="0" y="0"/>
            <a:ext cx="9144018" cy="5143499"/>
          </a:xfrm>
          <a:prstGeom prst="rect">
            <a:avLst/>
          </a:prstGeom>
          <a:noFill/>
          <a:ln>
            <a:noFill/>
          </a:ln>
        </p:spPr>
      </p:pic>
      <p:pic>
        <p:nvPicPr>
          <p:cNvPr id="577" name="Google Shape;577;p68"/>
          <p:cNvPicPr preferRelativeResize="0"/>
          <p:nvPr/>
        </p:nvPicPr>
        <p:blipFill>
          <a:blip r:embed="rId4">
            <a:alphaModFix/>
          </a:blip>
          <a:stretch>
            <a:fillRect/>
          </a:stretch>
        </p:blipFill>
        <p:spPr>
          <a:xfrm>
            <a:off x="1344500" y="2850975"/>
            <a:ext cx="599552" cy="59955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69"/>
          <p:cNvPicPr preferRelativeResize="0"/>
          <p:nvPr/>
        </p:nvPicPr>
        <p:blipFill>
          <a:blip r:embed="rId3">
            <a:alphaModFix/>
          </a:blip>
          <a:stretch>
            <a:fillRect/>
          </a:stretch>
        </p:blipFill>
        <p:spPr>
          <a:xfrm>
            <a:off x="0" y="0"/>
            <a:ext cx="9120261" cy="5143501"/>
          </a:xfrm>
          <a:prstGeom prst="rect">
            <a:avLst/>
          </a:prstGeom>
          <a:noFill/>
          <a:ln>
            <a:noFill/>
          </a:ln>
        </p:spPr>
      </p:pic>
      <p:pic>
        <p:nvPicPr>
          <p:cNvPr id="583" name="Google Shape;583;p69"/>
          <p:cNvPicPr preferRelativeResize="0"/>
          <p:nvPr/>
        </p:nvPicPr>
        <p:blipFill>
          <a:blip r:embed="rId4">
            <a:alphaModFix/>
          </a:blip>
          <a:stretch>
            <a:fillRect/>
          </a:stretch>
        </p:blipFill>
        <p:spPr>
          <a:xfrm>
            <a:off x="881125" y="1846975"/>
            <a:ext cx="599552" cy="59955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70"/>
          <p:cNvPicPr preferRelativeResize="0"/>
          <p:nvPr/>
        </p:nvPicPr>
        <p:blipFill>
          <a:blip r:embed="rId3">
            <a:alphaModFix/>
          </a:blip>
          <a:stretch>
            <a:fillRect/>
          </a:stretch>
        </p:blipFill>
        <p:spPr>
          <a:xfrm>
            <a:off x="-1" y="0"/>
            <a:ext cx="9136087" cy="5143501"/>
          </a:xfrm>
          <a:prstGeom prst="rect">
            <a:avLst/>
          </a:prstGeom>
          <a:noFill/>
          <a:ln>
            <a:noFill/>
          </a:ln>
        </p:spPr>
      </p:pic>
      <p:pic>
        <p:nvPicPr>
          <p:cNvPr id="589" name="Google Shape;589;p70"/>
          <p:cNvPicPr preferRelativeResize="0"/>
          <p:nvPr/>
        </p:nvPicPr>
        <p:blipFill>
          <a:blip r:embed="rId4">
            <a:alphaModFix/>
          </a:blip>
          <a:stretch>
            <a:fillRect/>
          </a:stretch>
        </p:blipFill>
        <p:spPr>
          <a:xfrm>
            <a:off x="1293000" y="3172750"/>
            <a:ext cx="599552" cy="59955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71"/>
          <p:cNvPicPr preferRelativeResize="0"/>
          <p:nvPr/>
        </p:nvPicPr>
        <p:blipFill>
          <a:blip r:embed="rId3">
            <a:alphaModFix/>
          </a:blip>
          <a:stretch>
            <a:fillRect/>
          </a:stretch>
        </p:blipFill>
        <p:spPr>
          <a:xfrm>
            <a:off x="0" y="0"/>
            <a:ext cx="9144003" cy="5143490"/>
          </a:xfrm>
          <a:prstGeom prst="rect">
            <a:avLst/>
          </a:prstGeom>
          <a:noFill/>
          <a:ln>
            <a:noFill/>
          </a:ln>
        </p:spPr>
      </p:pic>
      <p:pic>
        <p:nvPicPr>
          <p:cNvPr id="595" name="Google Shape;595;p71"/>
          <p:cNvPicPr preferRelativeResize="0"/>
          <p:nvPr/>
        </p:nvPicPr>
        <p:blipFill>
          <a:blip r:embed="rId4">
            <a:alphaModFix/>
          </a:blip>
          <a:stretch>
            <a:fillRect/>
          </a:stretch>
        </p:blipFill>
        <p:spPr>
          <a:xfrm>
            <a:off x="8446425" y="1422175"/>
            <a:ext cx="599552" cy="59955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72"/>
          <p:cNvPicPr preferRelativeResize="0"/>
          <p:nvPr/>
        </p:nvPicPr>
        <p:blipFill>
          <a:blip r:embed="rId3">
            <a:alphaModFix/>
          </a:blip>
          <a:stretch>
            <a:fillRect/>
          </a:stretch>
        </p:blipFill>
        <p:spPr>
          <a:xfrm>
            <a:off x="0" y="0"/>
            <a:ext cx="9144003" cy="5147963"/>
          </a:xfrm>
          <a:prstGeom prst="rect">
            <a:avLst/>
          </a:prstGeom>
          <a:noFill/>
          <a:ln>
            <a:noFill/>
          </a:ln>
        </p:spPr>
      </p:pic>
      <p:sp>
        <p:nvSpPr>
          <p:cNvPr id="601" name="Google Shape;601;p72"/>
          <p:cNvSpPr/>
          <p:nvPr/>
        </p:nvSpPr>
        <p:spPr>
          <a:xfrm>
            <a:off x="3359482" y="399025"/>
            <a:ext cx="1905000" cy="3951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2" name="Google Shape;602;p72"/>
          <p:cNvPicPr preferRelativeResize="0"/>
          <p:nvPr/>
        </p:nvPicPr>
        <p:blipFill>
          <a:blip r:embed="rId4">
            <a:alphaModFix/>
          </a:blip>
          <a:stretch>
            <a:fillRect/>
          </a:stretch>
        </p:blipFill>
        <p:spPr>
          <a:xfrm>
            <a:off x="5264475" y="4350625"/>
            <a:ext cx="599552" cy="59955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3"/>
          <p:cNvPicPr preferRelativeResize="0"/>
          <p:nvPr/>
        </p:nvPicPr>
        <p:blipFill>
          <a:blip r:embed="rId3">
            <a:alphaModFix/>
          </a:blip>
          <a:stretch>
            <a:fillRect/>
          </a:stretch>
        </p:blipFill>
        <p:spPr>
          <a:xfrm>
            <a:off x="0" y="0"/>
            <a:ext cx="9144003" cy="5143490"/>
          </a:xfrm>
          <a:prstGeom prst="rect">
            <a:avLst/>
          </a:prstGeom>
          <a:noFill/>
          <a:ln>
            <a:noFill/>
          </a:ln>
        </p:spPr>
      </p:pic>
      <p:pic>
        <p:nvPicPr>
          <p:cNvPr id="608" name="Google Shape;608;p73"/>
          <p:cNvPicPr preferRelativeResize="0"/>
          <p:nvPr/>
        </p:nvPicPr>
        <p:blipFill>
          <a:blip r:embed="rId4">
            <a:alphaModFix/>
          </a:blip>
          <a:stretch>
            <a:fillRect/>
          </a:stretch>
        </p:blipFill>
        <p:spPr>
          <a:xfrm>
            <a:off x="4633800" y="3256525"/>
            <a:ext cx="599552" cy="59955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74"/>
          <p:cNvPicPr preferRelativeResize="0"/>
          <p:nvPr/>
        </p:nvPicPr>
        <p:blipFill>
          <a:blip r:embed="rId3">
            <a:alphaModFix/>
          </a:blip>
          <a:stretch>
            <a:fillRect/>
          </a:stretch>
        </p:blipFill>
        <p:spPr>
          <a:xfrm>
            <a:off x="0" y="0"/>
            <a:ext cx="9144003" cy="5147975"/>
          </a:xfrm>
          <a:prstGeom prst="rect">
            <a:avLst/>
          </a:prstGeom>
          <a:noFill/>
          <a:ln>
            <a:noFill/>
          </a:ln>
        </p:spPr>
      </p:pic>
      <p:pic>
        <p:nvPicPr>
          <p:cNvPr id="614" name="Google Shape;614;p74"/>
          <p:cNvPicPr preferRelativeResize="0"/>
          <p:nvPr/>
        </p:nvPicPr>
        <p:blipFill>
          <a:blip r:embed="rId4">
            <a:alphaModFix/>
          </a:blip>
          <a:stretch>
            <a:fillRect/>
          </a:stretch>
        </p:blipFill>
        <p:spPr>
          <a:xfrm>
            <a:off x="3501100" y="2484225"/>
            <a:ext cx="599552" cy="5995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75"/>
          <p:cNvPicPr preferRelativeResize="0"/>
          <p:nvPr/>
        </p:nvPicPr>
        <p:blipFill>
          <a:blip r:embed="rId3">
            <a:alphaModFix/>
          </a:blip>
          <a:stretch>
            <a:fillRect/>
          </a:stretch>
        </p:blipFill>
        <p:spPr>
          <a:xfrm>
            <a:off x="0" y="0"/>
            <a:ext cx="9144018" cy="5143499"/>
          </a:xfrm>
          <a:prstGeom prst="rect">
            <a:avLst/>
          </a:prstGeom>
          <a:noFill/>
          <a:ln>
            <a:noFill/>
          </a:ln>
        </p:spPr>
      </p:pic>
      <p:pic>
        <p:nvPicPr>
          <p:cNvPr id="620" name="Google Shape;620;p75"/>
          <p:cNvPicPr preferRelativeResize="0"/>
          <p:nvPr/>
        </p:nvPicPr>
        <p:blipFill>
          <a:blip r:embed="rId4">
            <a:alphaModFix/>
          </a:blip>
          <a:stretch>
            <a:fillRect/>
          </a:stretch>
        </p:blipFill>
        <p:spPr>
          <a:xfrm>
            <a:off x="3488225" y="2535700"/>
            <a:ext cx="599552" cy="59955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76"/>
          <p:cNvPicPr preferRelativeResize="0"/>
          <p:nvPr/>
        </p:nvPicPr>
        <p:blipFill>
          <a:blip r:embed="rId3">
            <a:alphaModFix/>
          </a:blip>
          <a:stretch>
            <a:fillRect/>
          </a:stretch>
        </p:blipFill>
        <p:spPr>
          <a:xfrm>
            <a:off x="0" y="0"/>
            <a:ext cx="9136072" cy="5143501"/>
          </a:xfrm>
          <a:prstGeom prst="rect">
            <a:avLst/>
          </a:prstGeom>
          <a:noFill/>
          <a:ln>
            <a:noFill/>
          </a:ln>
        </p:spPr>
      </p:pic>
      <p:pic>
        <p:nvPicPr>
          <p:cNvPr id="626" name="Google Shape;626;p76"/>
          <p:cNvPicPr preferRelativeResize="0"/>
          <p:nvPr/>
        </p:nvPicPr>
        <p:blipFill>
          <a:blip r:embed="rId4">
            <a:alphaModFix/>
          </a:blip>
          <a:stretch>
            <a:fillRect/>
          </a:stretch>
        </p:blipFill>
        <p:spPr>
          <a:xfrm>
            <a:off x="5843725" y="2188150"/>
            <a:ext cx="599552" cy="5995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4"/>
          <p:cNvSpPr txBox="1"/>
          <p:nvPr/>
        </p:nvSpPr>
        <p:spPr>
          <a:xfrm>
            <a:off x="847275" y="1570925"/>
            <a:ext cx="7589100" cy="16725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Come l’AI sta cambiando lo sviluppo digitale</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Cosa imparerai in questa Masterclass</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Modulo 1</a:t>
            </a:r>
            <a:r>
              <a:rPr lang="it" sz="1600">
                <a:solidFill>
                  <a:schemeClr val="lt1"/>
                </a:solidFill>
                <a:latin typeface="Lexend Medium"/>
                <a:ea typeface="Lexend Medium"/>
                <a:cs typeface="Lexend Medium"/>
                <a:sym typeface="Lexend Medium"/>
              </a:rPr>
              <a:t> – </a:t>
            </a:r>
            <a:r>
              <a:rPr lang="it" sz="1600">
                <a:solidFill>
                  <a:srgbClr val="FFFFFF"/>
                </a:solidFill>
                <a:latin typeface="Lexend Medium"/>
                <a:ea typeface="Lexend Medium"/>
                <a:cs typeface="Lexend Medium"/>
                <a:sym typeface="Lexend Medium"/>
              </a:rPr>
              <a:t>Da Idea a MVP con Lovable.dev</a:t>
            </a:r>
            <a:endParaRPr sz="1600">
              <a:solidFill>
                <a:srgbClr val="FFFFFF"/>
              </a:solidFill>
              <a:latin typeface="Lexend Medium"/>
              <a:ea typeface="Lexend Medium"/>
              <a:cs typeface="Lexend Medium"/>
              <a:sym typeface="Lexend Medium"/>
            </a:endParaRPr>
          </a:p>
        </p:txBody>
      </p:sp>
      <p:sp>
        <p:nvSpPr>
          <p:cNvPr id="71" name="Google Shape;71;p14"/>
          <p:cNvSpPr txBox="1"/>
          <p:nvPr/>
        </p:nvSpPr>
        <p:spPr>
          <a:xfrm>
            <a:off x="959650" y="733736"/>
            <a:ext cx="3432900" cy="47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0" lang="it" sz="2600" u="none" cap="none" strike="noStrike">
                <a:solidFill>
                  <a:srgbClr val="0D046A"/>
                </a:solidFill>
                <a:highlight>
                  <a:srgbClr val="78CCDE"/>
                </a:highlight>
                <a:latin typeface="Lexend Medium"/>
                <a:ea typeface="Lexend Medium"/>
                <a:cs typeface="Lexend Medium"/>
                <a:sym typeface="Lexend Medium"/>
              </a:rPr>
              <a:t>Agenda</a:t>
            </a:r>
            <a:endParaRPr i="0" sz="2600" u="none" cap="none" strike="noStrike">
              <a:solidFill>
                <a:srgbClr val="0D046A"/>
              </a:solidFill>
              <a:highlight>
                <a:srgbClr val="78CCDE"/>
              </a:highlight>
              <a:latin typeface="Lexend Medium"/>
              <a:ea typeface="Lexend Medium"/>
              <a:cs typeface="Lexend Medium"/>
              <a:sym typeface="Lexend Medium"/>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7"/>
          <p:cNvPicPr preferRelativeResize="0"/>
          <p:nvPr/>
        </p:nvPicPr>
        <p:blipFill>
          <a:blip r:embed="rId3">
            <a:alphaModFix/>
          </a:blip>
          <a:stretch>
            <a:fillRect/>
          </a:stretch>
        </p:blipFill>
        <p:spPr>
          <a:xfrm>
            <a:off x="0" y="0"/>
            <a:ext cx="9144003" cy="5147963"/>
          </a:xfrm>
          <a:prstGeom prst="rect">
            <a:avLst/>
          </a:prstGeom>
          <a:noFill/>
          <a:ln>
            <a:noFill/>
          </a:ln>
        </p:spPr>
      </p:pic>
      <p:pic>
        <p:nvPicPr>
          <p:cNvPr id="632" name="Google Shape;632;p77"/>
          <p:cNvPicPr preferRelativeResize="0"/>
          <p:nvPr/>
        </p:nvPicPr>
        <p:blipFill>
          <a:blip r:embed="rId4">
            <a:alphaModFix/>
          </a:blip>
          <a:stretch>
            <a:fillRect/>
          </a:stretch>
        </p:blipFill>
        <p:spPr>
          <a:xfrm>
            <a:off x="4788250" y="3024800"/>
            <a:ext cx="599552" cy="59955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78"/>
          <p:cNvPicPr preferRelativeResize="0"/>
          <p:nvPr/>
        </p:nvPicPr>
        <p:blipFill>
          <a:blip r:embed="rId3">
            <a:alphaModFix/>
          </a:blip>
          <a:stretch>
            <a:fillRect/>
          </a:stretch>
        </p:blipFill>
        <p:spPr>
          <a:xfrm>
            <a:off x="0" y="0"/>
            <a:ext cx="9144003" cy="5139039"/>
          </a:xfrm>
          <a:prstGeom prst="rect">
            <a:avLst/>
          </a:prstGeom>
          <a:noFill/>
          <a:ln>
            <a:noFill/>
          </a:ln>
        </p:spPr>
      </p:pic>
      <p:pic>
        <p:nvPicPr>
          <p:cNvPr id="638" name="Google Shape;638;p78"/>
          <p:cNvPicPr preferRelativeResize="0"/>
          <p:nvPr/>
        </p:nvPicPr>
        <p:blipFill>
          <a:blip r:embed="rId4">
            <a:alphaModFix/>
          </a:blip>
          <a:stretch>
            <a:fillRect/>
          </a:stretch>
        </p:blipFill>
        <p:spPr>
          <a:xfrm>
            <a:off x="4788250" y="3024800"/>
            <a:ext cx="599552" cy="59955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79"/>
          <p:cNvPicPr preferRelativeResize="0"/>
          <p:nvPr/>
        </p:nvPicPr>
        <p:blipFill>
          <a:blip r:embed="rId3">
            <a:alphaModFix/>
          </a:blip>
          <a:stretch>
            <a:fillRect/>
          </a:stretch>
        </p:blipFill>
        <p:spPr>
          <a:xfrm>
            <a:off x="0" y="0"/>
            <a:ext cx="9144003" cy="5156887"/>
          </a:xfrm>
          <a:prstGeom prst="rect">
            <a:avLst/>
          </a:prstGeom>
          <a:noFill/>
          <a:ln>
            <a:noFill/>
          </a:ln>
        </p:spPr>
      </p:pic>
      <p:pic>
        <p:nvPicPr>
          <p:cNvPr id="644" name="Google Shape;644;p79"/>
          <p:cNvPicPr preferRelativeResize="0"/>
          <p:nvPr/>
        </p:nvPicPr>
        <p:blipFill>
          <a:blip r:embed="rId4">
            <a:alphaModFix/>
          </a:blip>
          <a:stretch>
            <a:fillRect/>
          </a:stretch>
        </p:blipFill>
        <p:spPr>
          <a:xfrm>
            <a:off x="7195250" y="4775350"/>
            <a:ext cx="599552" cy="59955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80"/>
          <p:cNvPicPr preferRelativeResize="0"/>
          <p:nvPr/>
        </p:nvPicPr>
        <p:blipFill>
          <a:blip r:embed="rId3">
            <a:alphaModFix/>
          </a:blip>
          <a:stretch>
            <a:fillRect/>
          </a:stretch>
        </p:blipFill>
        <p:spPr>
          <a:xfrm>
            <a:off x="0" y="0"/>
            <a:ext cx="9144003" cy="514796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81"/>
          <p:cNvPicPr preferRelativeResize="0"/>
          <p:nvPr/>
        </p:nvPicPr>
        <p:blipFill>
          <a:blip r:embed="rId3">
            <a:alphaModFix/>
          </a:blip>
          <a:stretch>
            <a:fillRect/>
          </a:stretch>
        </p:blipFill>
        <p:spPr>
          <a:xfrm>
            <a:off x="0" y="0"/>
            <a:ext cx="9143997" cy="5143490"/>
          </a:xfrm>
          <a:prstGeom prst="rect">
            <a:avLst/>
          </a:prstGeom>
          <a:noFill/>
          <a:ln>
            <a:noFill/>
          </a:ln>
        </p:spPr>
      </p:pic>
      <p:sp>
        <p:nvSpPr>
          <p:cNvPr id="655" name="Google Shape;655;p81"/>
          <p:cNvSpPr/>
          <p:nvPr/>
        </p:nvSpPr>
        <p:spPr>
          <a:xfrm>
            <a:off x="3333775" y="347400"/>
            <a:ext cx="1943700" cy="4062600"/>
          </a:xfrm>
          <a:prstGeom prst="rect">
            <a:avLst/>
          </a:prstGeom>
          <a:solidFill>
            <a:srgbClr val="FFFFFF">
              <a:alpha val="600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6" name="Google Shape;656;p81"/>
          <p:cNvPicPr preferRelativeResize="0"/>
          <p:nvPr/>
        </p:nvPicPr>
        <p:blipFill>
          <a:blip r:embed="rId4">
            <a:alphaModFix/>
          </a:blip>
          <a:stretch>
            <a:fillRect/>
          </a:stretch>
        </p:blipFill>
        <p:spPr>
          <a:xfrm>
            <a:off x="5277475" y="4410000"/>
            <a:ext cx="599552" cy="59955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82"/>
          <p:cNvPicPr preferRelativeResize="0"/>
          <p:nvPr/>
        </p:nvPicPr>
        <p:blipFill>
          <a:blip r:embed="rId3">
            <a:alphaModFix/>
          </a:blip>
          <a:stretch>
            <a:fillRect/>
          </a:stretch>
        </p:blipFill>
        <p:spPr>
          <a:xfrm>
            <a:off x="0" y="0"/>
            <a:ext cx="9144003" cy="5147963"/>
          </a:xfrm>
          <a:prstGeom prst="rect">
            <a:avLst/>
          </a:prstGeom>
          <a:noFill/>
          <a:ln>
            <a:noFill/>
          </a:ln>
        </p:spPr>
      </p:pic>
      <p:pic>
        <p:nvPicPr>
          <p:cNvPr id="662" name="Google Shape;662;p82"/>
          <p:cNvPicPr preferRelativeResize="0"/>
          <p:nvPr/>
        </p:nvPicPr>
        <p:blipFill>
          <a:blip r:embed="rId4">
            <a:alphaModFix/>
          </a:blip>
          <a:stretch>
            <a:fillRect/>
          </a:stretch>
        </p:blipFill>
        <p:spPr>
          <a:xfrm rot="5400000">
            <a:off x="1544700" y="2271975"/>
            <a:ext cx="599552" cy="59955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83"/>
          <p:cNvPicPr preferRelativeResize="0"/>
          <p:nvPr/>
        </p:nvPicPr>
        <p:blipFill>
          <a:blip r:embed="rId3">
            <a:alphaModFix/>
          </a:blip>
          <a:stretch>
            <a:fillRect/>
          </a:stretch>
        </p:blipFill>
        <p:spPr>
          <a:xfrm>
            <a:off x="0" y="0"/>
            <a:ext cx="9143997" cy="5147963"/>
          </a:xfrm>
          <a:prstGeom prst="rect">
            <a:avLst/>
          </a:prstGeom>
          <a:noFill/>
          <a:ln>
            <a:noFill/>
          </a:ln>
        </p:spPr>
      </p:pic>
      <p:pic>
        <p:nvPicPr>
          <p:cNvPr id="668" name="Google Shape;668;p83"/>
          <p:cNvPicPr preferRelativeResize="0"/>
          <p:nvPr/>
        </p:nvPicPr>
        <p:blipFill>
          <a:blip r:embed="rId4">
            <a:alphaModFix/>
          </a:blip>
          <a:stretch>
            <a:fillRect/>
          </a:stretch>
        </p:blipFill>
        <p:spPr>
          <a:xfrm rot="5400000">
            <a:off x="-476150" y="1023425"/>
            <a:ext cx="599552" cy="59955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84"/>
          <p:cNvPicPr preferRelativeResize="0"/>
          <p:nvPr/>
        </p:nvPicPr>
        <p:blipFill>
          <a:blip r:embed="rId3">
            <a:alphaModFix/>
          </a:blip>
          <a:stretch>
            <a:fillRect/>
          </a:stretch>
        </p:blipFill>
        <p:spPr>
          <a:xfrm>
            <a:off x="0" y="0"/>
            <a:ext cx="9144003" cy="5139039"/>
          </a:xfrm>
          <a:prstGeom prst="rect">
            <a:avLst/>
          </a:prstGeom>
          <a:noFill/>
          <a:ln>
            <a:noFill/>
          </a:ln>
        </p:spPr>
      </p:pic>
      <p:pic>
        <p:nvPicPr>
          <p:cNvPr id="674" name="Google Shape;674;p84"/>
          <p:cNvPicPr preferRelativeResize="0"/>
          <p:nvPr/>
        </p:nvPicPr>
        <p:blipFill>
          <a:blip r:embed="rId4">
            <a:alphaModFix/>
          </a:blip>
          <a:stretch>
            <a:fillRect/>
          </a:stretch>
        </p:blipFill>
        <p:spPr>
          <a:xfrm>
            <a:off x="2973025" y="1414250"/>
            <a:ext cx="599552" cy="59955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85"/>
          <p:cNvPicPr preferRelativeResize="0"/>
          <p:nvPr/>
        </p:nvPicPr>
        <p:blipFill>
          <a:blip r:embed="rId3">
            <a:alphaModFix/>
          </a:blip>
          <a:stretch>
            <a:fillRect/>
          </a:stretch>
        </p:blipFill>
        <p:spPr>
          <a:xfrm>
            <a:off x="0" y="0"/>
            <a:ext cx="9144003" cy="5147963"/>
          </a:xfrm>
          <a:prstGeom prst="rect">
            <a:avLst/>
          </a:prstGeom>
          <a:noFill/>
          <a:ln>
            <a:noFill/>
          </a:ln>
        </p:spPr>
      </p:pic>
      <p:pic>
        <p:nvPicPr>
          <p:cNvPr id="680" name="Google Shape;680;p85"/>
          <p:cNvPicPr preferRelativeResize="0"/>
          <p:nvPr/>
        </p:nvPicPr>
        <p:blipFill>
          <a:blip r:embed="rId4">
            <a:alphaModFix/>
          </a:blip>
          <a:stretch>
            <a:fillRect/>
          </a:stretch>
        </p:blipFill>
        <p:spPr>
          <a:xfrm>
            <a:off x="7658725" y="200575"/>
            <a:ext cx="599552" cy="59955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86"/>
          <p:cNvPicPr preferRelativeResize="0"/>
          <p:nvPr/>
        </p:nvPicPr>
        <p:blipFill>
          <a:blip r:embed="rId3">
            <a:alphaModFix/>
          </a:blip>
          <a:stretch>
            <a:fillRect/>
          </a:stretch>
        </p:blipFill>
        <p:spPr>
          <a:xfrm>
            <a:off x="0" y="0"/>
            <a:ext cx="9144003" cy="5147963"/>
          </a:xfrm>
          <a:prstGeom prst="rect">
            <a:avLst/>
          </a:prstGeom>
          <a:noFill/>
          <a:ln>
            <a:noFill/>
          </a:ln>
        </p:spPr>
      </p:pic>
      <p:pic>
        <p:nvPicPr>
          <p:cNvPr id="686" name="Google Shape;686;p86"/>
          <p:cNvPicPr preferRelativeResize="0"/>
          <p:nvPr/>
        </p:nvPicPr>
        <p:blipFill>
          <a:blip r:embed="rId4">
            <a:alphaModFix/>
          </a:blip>
          <a:stretch>
            <a:fillRect/>
          </a:stretch>
        </p:blipFill>
        <p:spPr>
          <a:xfrm>
            <a:off x="4524675" y="1291350"/>
            <a:ext cx="599552" cy="5995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5"/>
          <p:cNvSpPr txBox="1"/>
          <p:nvPr/>
        </p:nvSpPr>
        <p:spPr>
          <a:xfrm>
            <a:off x="847275" y="1570925"/>
            <a:ext cx="7589100" cy="16725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highlight>
                  <a:srgbClr val="78CCDE"/>
                </a:highlight>
                <a:latin typeface="Lexend Medium"/>
                <a:ea typeface="Lexend Medium"/>
                <a:cs typeface="Lexend Medium"/>
                <a:sym typeface="Lexend Medium"/>
              </a:rPr>
              <a:t>Come l’AI sta cambiando lo sviluppo digitale</a:t>
            </a:r>
            <a:endParaRPr sz="1600">
              <a:solidFill>
                <a:srgbClr val="FFFFFF"/>
              </a:solidFill>
              <a:highlight>
                <a:srgbClr val="78CCDE"/>
              </a:highlight>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Cosa imparerai in questa Masterclass</a:t>
            </a:r>
            <a:endParaRPr sz="1600">
              <a:solidFill>
                <a:srgbClr val="FFFFFF"/>
              </a:solidFill>
              <a:latin typeface="Lexend Medium"/>
              <a:ea typeface="Lexend Medium"/>
              <a:cs typeface="Lexend Medium"/>
              <a:sym typeface="Lexend Medium"/>
            </a:endParaRPr>
          </a:p>
          <a:p>
            <a:pPr indent="-330200" lvl="0" marL="457200" rtl="0" algn="l">
              <a:lnSpc>
                <a:spcPct val="200000"/>
              </a:lnSpc>
              <a:spcBef>
                <a:spcPts val="1000"/>
              </a:spcBef>
              <a:spcAft>
                <a:spcPts val="0"/>
              </a:spcAft>
              <a:buClr>
                <a:srgbClr val="FFFFFF"/>
              </a:buClr>
              <a:buSzPts val="1600"/>
              <a:buFont typeface="Lexend Medium"/>
              <a:buChar char="●"/>
            </a:pPr>
            <a:r>
              <a:rPr lang="it" sz="1600">
                <a:solidFill>
                  <a:srgbClr val="FFFFFF"/>
                </a:solidFill>
                <a:latin typeface="Lexend Medium"/>
                <a:ea typeface="Lexend Medium"/>
                <a:cs typeface="Lexend Medium"/>
                <a:sym typeface="Lexend Medium"/>
              </a:rPr>
              <a:t>Modulo 1</a:t>
            </a:r>
            <a:r>
              <a:rPr lang="it" sz="1600">
                <a:solidFill>
                  <a:schemeClr val="lt1"/>
                </a:solidFill>
                <a:latin typeface="Lexend Medium"/>
                <a:ea typeface="Lexend Medium"/>
                <a:cs typeface="Lexend Medium"/>
                <a:sym typeface="Lexend Medium"/>
              </a:rPr>
              <a:t> – </a:t>
            </a:r>
            <a:r>
              <a:rPr lang="it" sz="1600">
                <a:solidFill>
                  <a:srgbClr val="FFFFFF"/>
                </a:solidFill>
                <a:latin typeface="Lexend Medium"/>
                <a:ea typeface="Lexend Medium"/>
                <a:cs typeface="Lexend Medium"/>
                <a:sym typeface="Lexend Medium"/>
              </a:rPr>
              <a:t>Da Idea a MVP con Lovable.dev</a:t>
            </a:r>
            <a:endParaRPr sz="1600">
              <a:solidFill>
                <a:srgbClr val="FFFFFF"/>
              </a:solidFill>
              <a:latin typeface="Lexend Medium"/>
              <a:ea typeface="Lexend Medium"/>
              <a:cs typeface="Lexend Medium"/>
              <a:sym typeface="Lexend Medium"/>
            </a:endParaRPr>
          </a:p>
        </p:txBody>
      </p:sp>
      <p:sp>
        <p:nvSpPr>
          <p:cNvPr id="77" name="Google Shape;77;p15"/>
          <p:cNvSpPr txBox="1"/>
          <p:nvPr/>
        </p:nvSpPr>
        <p:spPr>
          <a:xfrm>
            <a:off x="959650" y="733736"/>
            <a:ext cx="3432900" cy="47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0" lang="it" sz="2600" u="none" cap="none" strike="noStrike">
                <a:solidFill>
                  <a:srgbClr val="0D046A"/>
                </a:solidFill>
                <a:highlight>
                  <a:srgbClr val="78CCDE"/>
                </a:highlight>
                <a:latin typeface="Lexend Medium"/>
                <a:ea typeface="Lexend Medium"/>
                <a:cs typeface="Lexend Medium"/>
                <a:sym typeface="Lexend Medium"/>
              </a:rPr>
              <a:t>Agenda</a:t>
            </a:r>
            <a:endParaRPr i="0" sz="2600" u="none" cap="none" strike="noStrike">
              <a:solidFill>
                <a:srgbClr val="0D046A"/>
              </a:solidFill>
              <a:highlight>
                <a:srgbClr val="78CCDE"/>
              </a:highlight>
              <a:latin typeface="Lexend Medium"/>
              <a:ea typeface="Lexend Medium"/>
              <a:cs typeface="Lexend Medium"/>
              <a:sym typeface="Lexend Medium"/>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87"/>
          <p:cNvPicPr preferRelativeResize="0"/>
          <p:nvPr/>
        </p:nvPicPr>
        <p:blipFill>
          <a:blip r:embed="rId3">
            <a:alphaModFix/>
          </a:blip>
          <a:stretch>
            <a:fillRect/>
          </a:stretch>
        </p:blipFill>
        <p:spPr>
          <a:xfrm>
            <a:off x="0" y="0"/>
            <a:ext cx="9144003" cy="5147963"/>
          </a:xfrm>
          <a:prstGeom prst="rect">
            <a:avLst/>
          </a:prstGeom>
          <a:noFill/>
          <a:ln>
            <a:noFill/>
          </a:ln>
        </p:spPr>
      </p:pic>
      <p:pic>
        <p:nvPicPr>
          <p:cNvPr id="692" name="Google Shape;692;p87"/>
          <p:cNvPicPr preferRelativeResize="0"/>
          <p:nvPr/>
        </p:nvPicPr>
        <p:blipFill>
          <a:blip r:embed="rId4">
            <a:alphaModFix/>
          </a:blip>
          <a:stretch>
            <a:fillRect/>
          </a:stretch>
        </p:blipFill>
        <p:spPr>
          <a:xfrm rot="5400000">
            <a:off x="4954850" y="1260650"/>
            <a:ext cx="599552" cy="59955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88"/>
          <p:cNvPicPr preferRelativeResize="0"/>
          <p:nvPr/>
        </p:nvPicPr>
        <p:blipFill>
          <a:blip r:embed="rId3">
            <a:alphaModFix/>
          </a:blip>
          <a:stretch>
            <a:fillRect/>
          </a:stretch>
        </p:blipFill>
        <p:spPr>
          <a:xfrm>
            <a:off x="0" y="0"/>
            <a:ext cx="9144003" cy="5147963"/>
          </a:xfrm>
          <a:prstGeom prst="rect">
            <a:avLst/>
          </a:prstGeom>
          <a:noFill/>
          <a:ln>
            <a:noFill/>
          </a:ln>
        </p:spPr>
      </p:pic>
      <p:pic>
        <p:nvPicPr>
          <p:cNvPr id="698" name="Google Shape;698;p88"/>
          <p:cNvPicPr preferRelativeResize="0"/>
          <p:nvPr/>
        </p:nvPicPr>
        <p:blipFill>
          <a:blip r:embed="rId4">
            <a:alphaModFix/>
          </a:blip>
          <a:stretch>
            <a:fillRect/>
          </a:stretch>
        </p:blipFill>
        <p:spPr>
          <a:xfrm>
            <a:off x="2512150" y="968725"/>
            <a:ext cx="599552" cy="59955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89"/>
          <p:cNvPicPr preferRelativeResize="0"/>
          <p:nvPr/>
        </p:nvPicPr>
        <p:blipFill>
          <a:blip r:embed="rId3">
            <a:alphaModFix/>
          </a:blip>
          <a:stretch>
            <a:fillRect/>
          </a:stretch>
        </p:blipFill>
        <p:spPr>
          <a:xfrm>
            <a:off x="0" y="0"/>
            <a:ext cx="9136072" cy="51435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90"/>
          <p:cNvPicPr preferRelativeResize="0"/>
          <p:nvPr/>
        </p:nvPicPr>
        <p:blipFill>
          <a:blip r:embed="rId3">
            <a:alphaModFix/>
          </a:blip>
          <a:stretch>
            <a:fillRect/>
          </a:stretch>
        </p:blipFill>
        <p:spPr>
          <a:xfrm>
            <a:off x="0" y="0"/>
            <a:ext cx="9143997" cy="5147978"/>
          </a:xfrm>
          <a:prstGeom prst="rect">
            <a:avLst/>
          </a:prstGeom>
          <a:noFill/>
          <a:ln>
            <a:noFill/>
          </a:ln>
        </p:spPr>
      </p:pic>
      <p:pic>
        <p:nvPicPr>
          <p:cNvPr id="709" name="Google Shape;709;p90"/>
          <p:cNvPicPr preferRelativeResize="0"/>
          <p:nvPr/>
        </p:nvPicPr>
        <p:blipFill>
          <a:blip r:embed="rId4">
            <a:alphaModFix/>
          </a:blip>
          <a:stretch>
            <a:fillRect/>
          </a:stretch>
        </p:blipFill>
        <p:spPr>
          <a:xfrm rot="5400000">
            <a:off x="7843075" y="1398925"/>
            <a:ext cx="599552" cy="59955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1"/>
          <p:cNvSpPr txBox="1"/>
          <p:nvPr/>
        </p:nvSpPr>
        <p:spPr>
          <a:xfrm>
            <a:off x="922975" y="1318225"/>
            <a:ext cx="4684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400">
                <a:solidFill>
                  <a:srgbClr val="FF5D4E"/>
                </a:solidFill>
                <a:latin typeface="Lexend Medium"/>
                <a:ea typeface="Lexend Medium"/>
                <a:cs typeface="Lexend Medium"/>
                <a:sym typeface="Lexend Medium"/>
              </a:rPr>
              <a:t>Esercitazione #1</a:t>
            </a:r>
            <a:endParaRPr sz="3400">
              <a:solidFill>
                <a:srgbClr val="FF5D4E"/>
              </a:solidFill>
              <a:latin typeface="Lexend Medium"/>
              <a:ea typeface="Lexend Medium"/>
              <a:cs typeface="Lexend Medium"/>
              <a:sym typeface="Lexend Medium"/>
            </a:endParaRPr>
          </a:p>
        </p:txBody>
      </p:sp>
      <p:sp>
        <p:nvSpPr>
          <p:cNvPr id="715" name="Google Shape;715;p91"/>
          <p:cNvSpPr txBox="1"/>
          <p:nvPr/>
        </p:nvSpPr>
        <p:spPr>
          <a:xfrm>
            <a:off x="922984" y="2026225"/>
            <a:ext cx="392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rgbClr val="1B1464"/>
                </a:solidFill>
                <a:latin typeface="Lexend"/>
                <a:ea typeface="Lexend"/>
                <a:cs typeface="Lexend"/>
                <a:sym typeface="Lexend"/>
              </a:rPr>
              <a:t>Regole:</a:t>
            </a:r>
            <a:endParaRPr b="1" sz="1500">
              <a:solidFill>
                <a:srgbClr val="1B1464"/>
              </a:solidFill>
              <a:latin typeface="Lexend"/>
              <a:ea typeface="Lexend"/>
              <a:cs typeface="Lexend"/>
              <a:sym typeface="Lexend"/>
            </a:endParaRPr>
          </a:p>
        </p:txBody>
      </p:sp>
      <p:grpSp>
        <p:nvGrpSpPr>
          <p:cNvPr id="716" name="Google Shape;716;p91"/>
          <p:cNvGrpSpPr/>
          <p:nvPr/>
        </p:nvGrpSpPr>
        <p:grpSpPr>
          <a:xfrm>
            <a:off x="7879475" y="168250"/>
            <a:ext cx="1000800" cy="369300"/>
            <a:chOff x="7529125" y="168250"/>
            <a:chExt cx="1000800" cy="369300"/>
          </a:xfrm>
        </p:grpSpPr>
        <p:pic>
          <p:nvPicPr>
            <p:cNvPr id="717" name="Google Shape;717;p91"/>
            <p:cNvPicPr preferRelativeResize="0"/>
            <p:nvPr/>
          </p:nvPicPr>
          <p:blipFill>
            <a:blip r:embed="rId3">
              <a:alphaModFix/>
            </a:blip>
            <a:stretch>
              <a:fillRect/>
            </a:stretch>
          </p:blipFill>
          <p:spPr>
            <a:xfrm>
              <a:off x="7529125" y="168250"/>
              <a:ext cx="369300" cy="369300"/>
            </a:xfrm>
            <a:prstGeom prst="rect">
              <a:avLst/>
            </a:prstGeom>
            <a:noFill/>
            <a:ln>
              <a:noFill/>
            </a:ln>
          </p:spPr>
        </p:pic>
        <p:sp>
          <p:nvSpPr>
            <p:cNvPr id="718" name="Google Shape;718;p91"/>
            <p:cNvSpPr txBox="1"/>
            <p:nvPr/>
          </p:nvSpPr>
          <p:spPr>
            <a:xfrm>
              <a:off x="7810825" y="168250"/>
              <a:ext cx="71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FF5D4E"/>
                  </a:solidFill>
                  <a:latin typeface="Lexend Medium"/>
                  <a:ea typeface="Lexend Medium"/>
                  <a:cs typeface="Lexend Medium"/>
                  <a:sym typeface="Lexend Medium"/>
                </a:rPr>
                <a:t>10 min</a:t>
              </a:r>
              <a:endParaRPr sz="1200">
                <a:solidFill>
                  <a:srgbClr val="FF5D4E"/>
                </a:solidFill>
                <a:latin typeface="Lexend Medium"/>
                <a:ea typeface="Lexend Medium"/>
                <a:cs typeface="Lexend Medium"/>
                <a:sym typeface="Lexend Medium"/>
              </a:endParaRPr>
            </a:p>
          </p:txBody>
        </p:sp>
      </p:grpSp>
      <p:sp>
        <p:nvSpPr>
          <p:cNvPr id="719" name="Google Shape;719;p91"/>
          <p:cNvSpPr txBox="1"/>
          <p:nvPr/>
        </p:nvSpPr>
        <p:spPr>
          <a:xfrm>
            <a:off x="922975" y="2390400"/>
            <a:ext cx="62325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Partire da </a:t>
            </a:r>
            <a:r>
              <a:rPr lang="it" sz="1500">
                <a:solidFill>
                  <a:srgbClr val="1B1464"/>
                </a:solidFill>
                <a:latin typeface="Lexend Medium"/>
                <a:ea typeface="Lexend Medium"/>
                <a:cs typeface="Lexend Medium"/>
                <a:sym typeface="Lexend Medium"/>
              </a:rPr>
              <a:t>un'idea</a:t>
            </a:r>
            <a:r>
              <a:rPr lang="it" sz="1500">
                <a:solidFill>
                  <a:srgbClr val="1B1464"/>
                </a:solidFill>
                <a:latin typeface="Lexend Medium"/>
                <a:ea typeface="Lexend Medium"/>
                <a:cs typeface="Lexend Medium"/>
                <a:sym typeface="Lexend Medium"/>
              </a:rPr>
              <a:t> / disegno / schermata / Figma / remix</a:t>
            </a:r>
            <a:endParaRPr sz="1500">
              <a:solidFill>
                <a:srgbClr val="1B1464"/>
              </a:solidFill>
              <a:latin typeface="Lexend Medium"/>
              <a:ea typeface="Lexend Medium"/>
              <a:cs typeface="Lexend Medium"/>
              <a:sym typeface="Lexend Medium"/>
            </a:endParaRPr>
          </a:p>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Fare almeno 1 cambiamento o aggiungere 1 feature</a:t>
            </a:r>
            <a:endParaRPr sz="1500">
              <a:solidFill>
                <a:srgbClr val="1B1464"/>
              </a:solidFill>
              <a:latin typeface="Lexend Medium"/>
              <a:ea typeface="Lexend Medium"/>
              <a:cs typeface="Lexend Medium"/>
              <a:sym typeface="Lexend Medium"/>
            </a:endParaRPr>
          </a:p>
          <a:p>
            <a:pPr indent="-323850" lvl="0" marL="457200" rtl="0" algn="l">
              <a:spcBef>
                <a:spcPts val="0"/>
              </a:spcBef>
              <a:spcAft>
                <a:spcPts val="0"/>
              </a:spcAft>
              <a:buClr>
                <a:srgbClr val="1B1464"/>
              </a:buClr>
              <a:buSzPts val="1500"/>
              <a:buFont typeface="Lexend Medium"/>
              <a:buAutoNum type="arabicPeriod"/>
            </a:pPr>
            <a:r>
              <a:rPr lang="it" sz="1500">
                <a:solidFill>
                  <a:srgbClr val="1B1464"/>
                </a:solidFill>
                <a:latin typeface="Lexend Medium"/>
                <a:ea typeface="Lexend Medium"/>
                <a:cs typeface="Lexend Medium"/>
                <a:sym typeface="Lexend Medium"/>
              </a:rPr>
              <a:t>3 di voi saranno selezionati per presentare il suo MVP</a:t>
            </a:r>
            <a:endParaRPr sz="1500">
              <a:solidFill>
                <a:srgbClr val="1B1464"/>
              </a:solidFill>
              <a:latin typeface="Lexend Medium"/>
              <a:ea typeface="Lexend Medium"/>
              <a:cs typeface="Lexend Medium"/>
              <a:sym typeface="Lexend Medium"/>
            </a:endParaRPr>
          </a:p>
        </p:txBody>
      </p:sp>
      <p:pic>
        <p:nvPicPr>
          <p:cNvPr descr="Set a timer for 10 minutes. This 10 minute timer with alarm silently counts down to 00:00 and then alerts you with a gentle alarm sound.&#10;&#10;What Is the 10 Minute Timer?&#10;If you're looking for a timer to help you stay on track with your work, a 10 minute countdown is a great option. You can use it to break up your work time into manageable chunks, and it can also help you avoid getting bogged down with one task for too long.&#10;&#10;How to Set a 10 Minute Timer&#10;There are a few different ways to set a 10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10 Minute Alarm?&#10;This timer is perfect for work or study sessions. It's also great for any activity where you want to be sure to take a break every 10 minutes, such as cooking, laundry, or working out.&#10;&#10;5 Minute Timer: https://youtu.be/qgnDbQ1aM54&#10;15 Minute Timer: https://youtu.be/tuVa27WISyo&#10;30 Minute Timer: https://youtu.be/LNYm40RmRzs&#10;&#10;------------------------------------------------------------------------&#10;&#10;Follow Us on X: https://twitter.com/onlinealarmkur&#10;Online Timer: https://onlinealarmkur.com/timer/en/&#10;&#10;------------------------------------------------------------------------" id="720" name="Google Shape;720;p91" title="10 Minute Timer">
            <a:hlinkClick r:id="rId4"/>
          </p:cNvPr>
          <p:cNvPicPr preferRelativeResize="0"/>
          <p:nvPr/>
        </p:nvPicPr>
        <p:blipFill>
          <a:blip r:embed="rId5">
            <a:alphaModFix/>
          </a:blip>
          <a:stretch>
            <a:fillRect/>
          </a:stretch>
        </p:blipFill>
        <p:spPr>
          <a:xfrm>
            <a:off x="6844398" y="3370875"/>
            <a:ext cx="2035875" cy="114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92"/>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726" name="Google Shape;726;p92"/>
          <p:cNvSpPr txBox="1"/>
          <p:nvPr/>
        </p:nvSpPr>
        <p:spPr>
          <a:xfrm>
            <a:off x="2792850" y="2040750"/>
            <a:ext cx="3558300" cy="1062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Q&amp;A</a:t>
            </a:r>
            <a:endParaRPr b="1" sz="3800">
              <a:solidFill>
                <a:srgbClr val="FFFFFF"/>
              </a:solidFill>
              <a:latin typeface="Lexend"/>
              <a:ea typeface="Lexend"/>
              <a:cs typeface="Lexend"/>
              <a:sym typeface="Lexend"/>
            </a:endParaRPr>
          </a:p>
          <a:p>
            <a:pPr indent="0" lvl="0" marL="0" rtl="0" algn="l">
              <a:spcBef>
                <a:spcPts val="0"/>
              </a:spcBef>
              <a:spcAft>
                <a:spcPts val="0"/>
              </a:spcAft>
              <a:buNone/>
            </a:pPr>
            <a:r>
              <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93"/>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732" name="Google Shape;732;p93"/>
          <p:cNvSpPr txBox="1"/>
          <p:nvPr/>
        </p:nvSpPr>
        <p:spPr>
          <a:xfrm>
            <a:off x="2792850" y="2040750"/>
            <a:ext cx="3558300" cy="1062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Coffee break!</a:t>
            </a:r>
            <a:endParaRPr b="1" sz="3800">
              <a:solidFill>
                <a:srgbClr val="FFFFFF"/>
              </a:solidFill>
              <a:latin typeface="Lexend"/>
              <a:ea typeface="Lexend"/>
              <a:cs typeface="Lexend"/>
              <a:sym typeface="Lexend"/>
            </a:endParaRPr>
          </a:p>
          <a:p>
            <a:pPr indent="0" lvl="0" marL="0" rtl="0" algn="ctr">
              <a:spcBef>
                <a:spcPts val="0"/>
              </a:spcBef>
              <a:spcAft>
                <a:spcPts val="0"/>
              </a:spcAft>
              <a:buNone/>
            </a:pPr>
            <a:r>
              <a:rPr lang="it" sz="1900">
                <a:solidFill>
                  <a:srgbClr val="0D046A"/>
                </a:solidFill>
                <a:highlight>
                  <a:srgbClr val="78CCDE"/>
                </a:highlight>
                <a:latin typeface="Lexend"/>
                <a:ea typeface="Lexend"/>
                <a:cs typeface="Lexend"/>
                <a:sym typeface="Lexend"/>
              </a:rPr>
              <a:t>(15 minutes)</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94"/>
          <p:cNvPicPr preferRelativeResize="0"/>
          <p:nvPr/>
        </p:nvPicPr>
        <p:blipFill>
          <a:blip r:embed="rId3">
            <a:alphaModFix/>
          </a:blip>
          <a:stretch>
            <a:fillRect/>
          </a:stretch>
        </p:blipFill>
        <p:spPr>
          <a:xfrm>
            <a:off x="0" y="0"/>
            <a:ext cx="9144002" cy="5154995"/>
          </a:xfrm>
          <a:prstGeom prst="rect">
            <a:avLst/>
          </a:prstGeom>
          <a:noFill/>
          <a:ln>
            <a:noFill/>
          </a:ln>
        </p:spPr>
      </p:pic>
      <p:sp>
        <p:nvSpPr>
          <p:cNvPr id="738" name="Google Shape;738;p94"/>
          <p:cNvSpPr txBox="1"/>
          <p:nvPr/>
        </p:nvSpPr>
        <p:spPr>
          <a:xfrm>
            <a:off x="398850" y="282375"/>
            <a:ext cx="1828800" cy="4905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2100">
                <a:solidFill>
                  <a:srgbClr val="EDEDED"/>
                </a:solidFill>
                <a:latin typeface="Lexend"/>
                <a:ea typeface="Lexend"/>
                <a:cs typeface="Lexend"/>
                <a:sym typeface="Lexend"/>
              </a:rPr>
              <a:t>[</a:t>
            </a:r>
            <a:r>
              <a:rPr b="1" lang="it" sz="2100">
                <a:solidFill>
                  <a:srgbClr val="EDEDED"/>
                </a:solidFill>
                <a:latin typeface="Lexend"/>
                <a:ea typeface="Lexend"/>
                <a:cs typeface="Lexend"/>
                <a:sym typeface="Lexend"/>
              </a:rPr>
              <a:t>Deep-dive]</a:t>
            </a:r>
            <a:endParaRPr b="1" i="0" sz="2100" u="none" cap="none" strike="noStrike">
              <a:solidFill>
                <a:srgbClr val="EDEDED"/>
              </a:solidFill>
              <a:latin typeface="Lexend"/>
              <a:ea typeface="Lexend"/>
              <a:cs typeface="Lexend"/>
              <a:sym typeface="Lexen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95"/>
          <p:cNvPicPr preferRelativeResize="0"/>
          <p:nvPr/>
        </p:nvPicPr>
        <p:blipFill>
          <a:blip r:embed="rId3">
            <a:alphaModFix/>
          </a:blip>
          <a:stretch>
            <a:fillRect/>
          </a:stretch>
        </p:blipFill>
        <p:spPr>
          <a:xfrm>
            <a:off x="3181038" y="1180788"/>
            <a:ext cx="2781925" cy="27819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96"/>
          <p:cNvPicPr preferRelativeResize="0"/>
          <p:nvPr/>
        </p:nvPicPr>
        <p:blipFill>
          <a:blip r:embed="rId3">
            <a:alphaModFix/>
          </a:blip>
          <a:stretch>
            <a:fillRect/>
          </a:stretch>
        </p:blipFill>
        <p:spPr>
          <a:xfrm>
            <a:off x="0" y="-475500"/>
            <a:ext cx="9144003" cy="60945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1929050" y="284300"/>
            <a:ext cx="1456800" cy="1456800"/>
          </a:xfrm>
          <a:prstGeom prst="roundRect">
            <a:avLst>
              <a:gd fmla="val 6159" name="adj"/>
            </a:avLst>
          </a:prstGeom>
          <a:solidFill>
            <a:srgbClr val="EEEEEE"/>
          </a:solidFill>
          <a:ln cap="flat" cmpd="sng" w="28575">
            <a:solidFill>
              <a:srgbClr val="1B1464"/>
            </a:solidFill>
            <a:prstDash val="solid"/>
            <a:round/>
            <a:headEnd len="sm" w="sm" type="none"/>
            <a:tailEnd len="sm" w="sm" type="none"/>
          </a:ln>
        </p:spPr>
      </p:pic>
      <p:pic>
        <p:nvPicPr>
          <p:cNvPr id="83" name="Google Shape;83;p16"/>
          <p:cNvPicPr preferRelativeResize="0"/>
          <p:nvPr/>
        </p:nvPicPr>
        <p:blipFill rotWithShape="1">
          <a:blip r:embed="rId4">
            <a:alphaModFix/>
          </a:blip>
          <a:srcRect b="0" l="27057" r="19181" t="0"/>
          <a:stretch/>
        </p:blipFill>
        <p:spPr>
          <a:xfrm>
            <a:off x="5790400" y="284300"/>
            <a:ext cx="1392300" cy="1456800"/>
          </a:xfrm>
          <a:prstGeom prst="roundRect">
            <a:avLst>
              <a:gd fmla="val 7546" name="adj"/>
            </a:avLst>
          </a:prstGeom>
          <a:solidFill>
            <a:srgbClr val="EEEEEE"/>
          </a:solidFill>
          <a:ln cap="flat" cmpd="sng" w="28575">
            <a:solidFill>
              <a:srgbClr val="1B1464"/>
            </a:solidFill>
            <a:prstDash val="solid"/>
            <a:round/>
            <a:headEnd len="sm" w="sm" type="none"/>
            <a:tailEnd len="sm" w="sm" type="none"/>
          </a:ln>
        </p:spPr>
      </p:pic>
      <p:sp>
        <p:nvSpPr>
          <p:cNvPr id="84" name="Google Shape;84;p16"/>
          <p:cNvSpPr txBox="1"/>
          <p:nvPr/>
        </p:nvSpPr>
        <p:spPr>
          <a:xfrm>
            <a:off x="1157450" y="20231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Erik Brynjolfsson</a:t>
            </a:r>
            <a:endParaRPr sz="2000">
              <a:solidFill>
                <a:schemeClr val="dk1"/>
              </a:solidFill>
              <a:latin typeface="Lexend Medium"/>
              <a:ea typeface="Lexend Medium"/>
              <a:cs typeface="Lexend Medium"/>
              <a:sym typeface="Lexend Medium"/>
            </a:endParaRPr>
          </a:p>
        </p:txBody>
      </p:sp>
      <p:sp>
        <p:nvSpPr>
          <p:cNvPr id="85" name="Google Shape;85;p16"/>
          <p:cNvSpPr txBox="1"/>
          <p:nvPr/>
        </p:nvSpPr>
        <p:spPr>
          <a:xfrm>
            <a:off x="4986550" y="20231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Eric Schmidt</a:t>
            </a:r>
            <a:endParaRPr sz="2000">
              <a:solidFill>
                <a:schemeClr val="dk1"/>
              </a:solidFill>
              <a:latin typeface="Lexend Medium"/>
              <a:ea typeface="Lexend Medium"/>
              <a:cs typeface="Lexend Medium"/>
              <a:sym typeface="Lexend Medium"/>
            </a:endParaRPr>
          </a:p>
        </p:txBody>
      </p:sp>
      <p:sp>
        <p:nvSpPr>
          <p:cNvPr id="86" name="Google Shape;86;p16"/>
          <p:cNvSpPr txBox="1"/>
          <p:nvPr/>
        </p:nvSpPr>
        <p:spPr>
          <a:xfrm>
            <a:off x="1157450" y="25157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5"/>
              </a:rPr>
              <a:t>@erikbryn</a:t>
            </a:r>
            <a:endParaRPr sz="1200">
              <a:solidFill>
                <a:schemeClr val="dk1"/>
              </a:solidFill>
              <a:latin typeface="Lexend"/>
              <a:ea typeface="Lexend"/>
              <a:cs typeface="Lexend"/>
              <a:sym typeface="Lexend"/>
            </a:endParaRPr>
          </a:p>
        </p:txBody>
      </p:sp>
      <p:sp>
        <p:nvSpPr>
          <p:cNvPr id="87" name="Google Shape;87;p16"/>
          <p:cNvSpPr txBox="1"/>
          <p:nvPr/>
        </p:nvSpPr>
        <p:spPr>
          <a:xfrm>
            <a:off x="4986550" y="25157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6"/>
              </a:rPr>
              <a:t>@ericschmidt</a:t>
            </a:r>
            <a:endParaRPr sz="1200">
              <a:solidFill>
                <a:schemeClr val="dk1"/>
              </a:solidFill>
              <a:latin typeface="Lexend"/>
              <a:ea typeface="Lexend"/>
              <a:cs typeface="Lexend"/>
              <a:sym typeface="Lexend"/>
            </a:endParaRPr>
          </a:p>
        </p:txBody>
      </p:sp>
      <p:sp>
        <p:nvSpPr>
          <p:cNvPr id="88" name="Google Shape;88;p16"/>
          <p:cNvSpPr txBox="1"/>
          <p:nvPr/>
        </p:nvSpPr>
        <p:spPr>
          <a:xfrm>
            <a:off x="1220450" y="2974600"/>
            <a:ext cx="2874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Director @ Stanford Digital Economy Lab</a:t>
            </a:r>
            <a:endParaRPr b="1" sz="1200">
              <a:latin typeface="Lexend"/>
              <a:ea typeface="Lexend"/>
              <a:cs typeface="Lexend"/>
              <a:sym typeface="Lexend"/>
            </a:endParaRPr>
          </a:p>
        </p:txBody>
      </p:sp>
      <p:sp>
        <p:nvSpPr>
          <p:cNvPr id="89" name="Google Shape;89;p16"/>
          <p:cNvSpPr txBox="1"/>
          <p:nvPr/>
        </p:nvSpPr>
        <p:spPr>
          <a:xfrm>
            <a:off x="5049550" y="2974600"/>
            <a:ext cx="2874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Former CEO of Google (2001–2011)</a:t>
            </a:r>
            <a:endParaRPr b="1" sz="1200">
              <a:latin typeface="Lexend"/>
              <a:ea typeface="Lexend"/>
              <a:cs typeface="Lexend"/>
              <a:sym typeface="Lexend"/>
            </a:endParaRPr>
          </a:p>
        </p:txBody>
      </p:sp>
      <p:sp>
        <p:nvSpPr>
          <p:cNvPr id="90" name="Google Shape;90;p16"/>
          <p:cNvSpPr txBox="1"/>
          <p:nvPr/>
        </p:nvSpPr>
        <p:spPr>
          <a:xfrm>
            <a:off x="1157450" y="36389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“AI won’t replace managers, but managers who use AI will replace those who don’t.”</a:t>
            </a:r>
            <a:endParaRPr/>
          </a:p>
        </p:txBody>
      </p:sp>
      <p:sp>
        <p:nvSpPr>
          <p:cNvPr id="91" name="Google Shape;91;p16"/>
          <p:cNvSpPr txBox="1"/>
          <p:nvPr/>
        </p:nvSpPr>
        <p:spPr>
          <a:xfrm>
            <a:off x="4986550" y="36389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t>
            </a:r>
            <a:r>
              <a:rPr lang="it"/>
              <a:t>I am struck by the speed with which you can build demonstrations of new ideas.</a:t>
            </a:r>
            <a:r>
              <a:rPr lang="it"/>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97"/>
          <p:cNvPicPr preferRelativeResize="0"/>
          <p:nvPr/>
        </p:nvPicPr>
        <p:blipFill>
          <a:blip r:embed="rId3">
            <a:alphaModFix/>
          </a:blip>
          <a:stretch>
            <a:fillRect/>
          </a:stretch>
        </p:blipFill>
        <p:spPr>
          <a:xfrm>
            <a:off x="0" y="1251475"/>
            <a:ext cx="2152024" cy="2152024"/>
          </a:xfrm>
          <a:prstGeom prst="rect">
            <a:avLst/>
          </a:prstGeom>
          <a:noFill/>
          <a:ln>
            <a:noFill/>
          </a:ln>
        </p:spPr>
      </p:pic>
      <p:pic>
        <p:nvPicPr>
          <p:cNvPr id="754" name="Google Shape;754;p97"/>
          <p:cNvPicPr preferRelativeResize="0"/>
          <p:nvPr/>
        </p:nvPicPr>
        <p:blipFill>
          <a:blip r:embed="rId4">
            <a:alphaModFix/>
          </a:blip>
          <a:stretch>
            <a:fillRect/>
          </a:stretch>
        </p:blipFill>
        <p:spPr>
          <a:xfrm>
            <a:off x="2520715" y="1251475"/>
            <a:ext cx="2152025" cy="2152025"/>
          </a:xfrm>
          <a:prstGeom prst="rect">
            <a:avLst/>
          </a:prstGeom>
          <a:noFill/>
          <a:ln>
            <a:noFill/>
          </a:ln>
        </p:spPr>
      </p:pic>
      <p:pic>
        <p:nvPicPr>
          <p:cNvPr id="755" name="Google Shape;755;p97"/>
          <p:cNvPicPr preferRelativeResize="0"/>
          <p:nvPr/>
        </p:nvPicPr>
        <p:blipFill rotWithShape="1">
          <a:blip r:embed="rId5">
            <a:alphaModFix/>
          </a:blip>
          <a:srcRect b="25969" l="30099" r="30482" t="25552"/>
          <a:stretch/>
        </p:blipFill>
        <p:spPr>
          <a:xfrm>
            <a:off x="5232875" y="1505575"/>
            <a:ext cx="1336575" cy="1643825"/>
          </a:xfrm>
          <a:prstGeom prst="rect">
            <a:avLst/>
          </a:prstGeom>
          <a:noFill/>
          <a:ln>
            <a:noFill/>
          </a:ln>
        </p:spPr>
      </p:pic>
      <p:pic>
        <p:nvPicPr>
          <p:cNvPr id="756" name="Google Shape;756;p97"/>
          <p:cNvPicPr preferRelativeResize="0"/>
          <p:nvPr/>
        </p:nvPicPr>
        <p:blipFill>
          <a:blip r:embed="rId6">
            <a:alphaModFix/>
          </a:blip>
          <a:stretch>
            <a:fillRect/>
          </a:stretch>
        </p:blipFill>
        <p:spPr>
          <a:xfrm>
            <a:off x="7221750" y="1434875"/>
            <a:ext cx="1785225" cy="1785225"/>
          </a:xfrm>
          <a:prstGeom prst="rect">
            <a:avLst/>
          </a:prstGeom>
          <a:noFill/>
          <a:ln>
            <a:noFill/>
          </a:ln>
        </p:spPr>
      </p:pic>
      <p:cxnSp>
        <p:nvCxnSpPr>
          <p:cNvPr id="757" name="Google Shape;757;p97"/>
          <p:cNvCxnSpPr/>
          <p:nvPr/>
        </p:nvCxnSpPr>
        <p:spPr>
          <a:xfrm flipH="1" rot="10800000">
            <a:off x="1966665" y="2327025"/>
            <a:ext cx="668700" cy="900"/>
          </a:xfrm>
          <a:prstGeom prst="straightConnector1">
            <a:avLst/>
          </a:prstGeom>
          <a:noFill/>
          <a:ln cap="flat" cmpd="sng" w="38100">
            <a:solidFill>
              <a:schemeClr val="dk2"/>
            </a:solidFill>
            <a:prstDash val="solid"/>
            <a:round/>
            <a:headEnd len="med" w="med" type="none"/>
            <a:tailEnd len="med" w="med" type="triangle"/>
          </a:ln>
        </p:spPr>
      </p:cxnSp>
      <p:cxnSp>
        <p:nvCxnSpPr>
          <p:cNvPr id="758" name="Google Shape;758;p97"/>
          <p:cNvCxnSpPr/>
          <p:nvPr/>
        </p:nvCxnSpPr>
        <p:spPr>
          <a:xfrm flipH="1" rot="10800000">
            <a:off x="4564165" y="2327038"/>
            <a:ext cx="668700" cy="900"/>
          </a:xfrm>
          <a:prstGeom prst="straightConnector1">
            <a:avLst/>
          </a:prstGeom>
          <a:noFill/>
          <a:ln cap="flat" cmpd="sng" w="38100">
            <a:solidFill>
              <a:schemeClr val="dk2"/>
            </a:solidFill>
            <a:prstDash val="solid"/>
            <a:round/>
            <a:headEnd len="med" w="med" type="none"/>
            <a:tailEnd len="med" w="med" type="triangle"/>
          </a:ln>
        </p:spPr>
      </p:cxnSp>
      <p:cxnSp>
        <p:nvCxnSpPr>
          <p:cNvPr id="759" name="Google Shape;759;p97"/>
          <p:cNvCxnSpPr/>
          <p:nvPr/>
        </p:nvCxnSpPr>
        <p:spPr>
          <a:xfrm flipH="1" rot="10800000">
            <a:off x="6771490" y="2327013"/>
            <a:ext cx="668700" cy="9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98"/>
          <p:cNvPicPr preferRelativeResize="0"/>
          <p:nvPr/>
        </p:nvPicPr>
        <p:blipFill>
          <a:blip r:embed="rId3">
            <a:alphaModFix/>
          </a:blip>
          <a:stretch>
            <a:fillRect/>
          </a:stretch>
        </p:blipFill>
        <p:spPr>
          <a:xfrm>
            <a:off x="-36000" y="0"/>
            <a:ext cx="9216010" cy="5143500"/>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99"/>
          <p:cNvPicPr preferRelativeResize="0"/>
          <p:nvPr/>
        </p:nvPicPr>
        <p:blipFill>
          <a:blip r:embed="rId3">
            <a:alphaModFix/>
          </a:blip>
          <a:stretch>
            <a:fillRect/>
          </a:stretch>
        </p:blipFill>
        <p:spPr>
          <a:xfrm>
            <a:off x="0" y="-8925"/>
            <a:ext cx="9144003" cy="5161355"/>
          </a:xfrm>
          <a:prstGeom prst="rect">
            <a:avLst/>
          </a:prstGeom>
          <a:noFill/>
          <a:ln>
            <a:noFill/>
          </a:ln>
        </p:spPr>
      </p:pic>
      <p:sp>
        <p:nvSpPr>
          <p:cNvPr id="770" name="Google Shape;770;p99"/>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1B1464"/>
                </a:solidFill>
                <a:latin typeface="Lexend Medium"/>
                <a:ea typeface="Lexend Medium"/>
                <a:cs typeface="Lexend Medium"/>
                <a:sym typeface="Lexend Medium"/>
              </a:rPr>
              <a:t>(Fake Data)</a:t>
            </a:r>
            <a:endParaRPr sz="11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100"/>
          <p:cNvPicPr preferRelativeResize="0"/>
          <p:nvPr/>
        </p:nvPicPr>
        <p:blipFill>
          <a:blip r:embed="rId3">
            <a:alphaModFix/>
          </a:blip>
          <a:stretch>
            <a:fillRect/>
          </a:stretch>
        </p:blipFill>
        <p:spPr>
          <a:xfrm>
            <a:off x="152400" y="1054675"/>
            <a:ext cx="8839204" cy="3034160"/>
          </a:xfrm>
          <a:prstGeom prst="rect">
            <a:avLst/>
          </a:prstGeom>
          <a:noFill/>
          <a:ln>
            <a:noFill/>
          </a:ln>
        </p:spPr>
      </p:pic>
      <p:sp>
        <p:nvSpPr>
          <p:cNvPr id="776" name="Google Shape;776;p100"/>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1B1464"/>
                </a:solidFill>
                <a:latin typeface="Lexend Medium"/>
                <a:ea typeface="Lexend Medium"/>
                <a:cs typeface="Lexend Medium"/>
                <a:sym typeface="Lexend Medium"/>
              </a:rPr>
              <a:t>(Fake Data)</a:t>
            </a:r>
            <a:endParaRPr sz="11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101"/>
          <p:cNvPicPr preferRelativeResize="0"/>
          <p:nvPr/>
        </p:nvPicPr>
        <p:blipFill>
          <a:blip r:embed="rId3">
            <a:alphaModFix/>
          </a:blip>
          <a:stretch>
            <a:fillRect/>
          </a:stretch>
        </p:blipFill>
        <p:spPr>
          <a:xfrm>
            <a:off x="3191673" y="1789038"/>
            <a:ext cx="2760651" cy="15654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2"/>
          <p:cNvSpPr txBox="1"/>
          <p:nvPr/>
        </p:nvSpPr>
        <p:spPr>
          <a:xfrm>
            <a:off x="2908300" y="-430600"/>
            <a:ext cx="18675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0"/>
              <a:buFont typeface="Arial"/>
              <a:buNone/>
            </a:pPr>
            <a:r>
              <a:rPr b="1" i="0" lang="it" sz="20000" u="none" cap="none" strike="noStrike">
                <a:solidFill>
                  <a:srgbClr val="EEEEEE"/>
                </a:solidFill>
                <a:latin typeface="Lexend"/>
                <a:ea typeface="Lexend"/>
                <a:cs typeface="Lexend"/>
                <a:sym typeface="Lexend"/>
              </a:rPr>
              <a:t>“</a:t>
            </a:r>
            <a:endParaRPr b="1" i="0" sz="20000" u="none" cap="none" strike="noStrike">
              <a:solidFill>
                <a:srgbClr val="EEEEEE"/>
              </a:solidFill>
              <a:latin typeface="Lexend"/>
              <a:ea typeface="Lexend"/>
              <a:cs typeface="Lexend"/>
              <a:sym typeface="Lexend"/>
            </a:endParaRPr>
          </a:p>
        </p:txBody>
      </p:sp>
      <p:pic>
        <p:nvPicPr>
          <p:cNvPr id="787" name="Google Shape;787;p102"/>
          <p:cNvPicPr preferRelativeResize="0"/>
          <p:nvPr/>
        </p:nvPicPr>
        <p:blipFill>
          <a:blip r:embed="rId3">
            <a:alphaModFix/>
          </a:blip>
          <a:stretch>
            <a:fillRect/>
          </a:stretch>
        </p:blipFill>
        <p:spPr>
          <a:xfrm>
            <a:off x="1168400" y="596900"/>
            <a:ext cx="1600200" cy="1600200"/>
          </a:xfrm>
          <a:prstGeom prst="roundRect">
            <a:avLst>
              <a:gd fmla="val 5921" name="adj"/>
            </a:avLst>
          </a:prstGeom>
          <a:noFill/>
          <a:ln cap="flat" cmpd="sng" w="28575">
            <a:solidFill>
              <a:srgbClr val="1B1464"/>
            </a:solidFill>
            <a:prstDash val="solid"/>
            <a:round/>
            <a:headEnd len="sm" w="sm" type="none"/>
            <a:tailEnd len="sm" w="sm" type="none"/>
          </a:ln>
        </p:spPr>
      </p:pic>
      <p:sp>
        <p:nvSpPr>
          <p:cNvPr id="788" name="Google Shape;788;p102"/>
          <p:cNvSpPr txBox="1"/>
          <p:nvPr/>
        </p:nvSpPr>
        <p:spPr>
          <a:xfrm>
            <a:off x="468500" y="24295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000">
                <a:solidFill>
                  <a:schemeClr val="dk1"/>
                </a:solidFill>
                <a:latin typeface="Lexend Medium"/>
                <a:ea typeface="Lexend Medium"/>
                <a:cs typeface="Lexend Medium"/>
                <a:sym typeface="Lexend Medium"/>
              </a:rPr>
              <a:t>Brian Chesky</a:t>
            </a:r>
            <a:endParaRPr sz="2000">
              <a:solidFill>
                <a:schemeClr val="dk1"/>
              </a:solidFill>
              <a:latin typeface="Lexend Medium"/>
              <a:ea typeface="Lexend Medium"/>
              <a:cs typeface="Lexend Medium"/>
              <a:sym typeface="Lexend Medium"/>
            </a:endParaRPr>
          </a:p>
        </p:txBody>
      </p:sp>
      <p:sp>
        <p:nvSpPr>
          <p:cNvPr id="789" name="Google Shape;789;p102"/>
          <p:cNvSpPr txBox="1"/>
          <p:nvPr/>
        </p:nvSpPr>
        <p:spPr>
          <a:xfrm>
            <a:off x="468500" y="2922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u="sng">
                <a:solidFill>
                  <a:schemeClr val="hlink"/>
                </a:solidFill>
                <a:latin typeface="Lexend"/>
                <a:ea typeface="Lexend"/>
                <a:cs typeface="Lexend"/>
                <a:sym typeface="Lexend"/>
                <a:hlinkClick r:id="rId4"/>
              </a:rPr>
              <a:t>@bchesky</a:t>
            </a:r>
            <a:endParaRPr sz="1200">
              <a:solidFill>
                <a:schemeClr val="dk1"/>
              </a:solidFill>
              <a:latin typeface="Lexend"/>
              <a:ea typeface="Lexend"/>
              <a:cs typeface="Lexend"/>
              <a:sym typeface="Lexend"/>
            </a:endParaRPr>
          </a:p>
        </p:txBody>
      </p:sp>
      <p:sp>
        <p:nvSpPr>
          <p:cNvPr id="790" name="Google Shape;790;p102"/>
          <p:cNvSpPr txBox="1"/>
          <p:nvPr/>
        </p:nvSpPr>
        <p:spPr>
          <a:xfrm>
            <a:off x="531500" y="3381000"/>
            <a:ext cx="2874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exend"/>
              <a:buChar char="●"/>
            </a:pPr>
            <a:r>
              <a:rPr b="1" lang="it" sz="1200">
                <a:latin typeface="Lexend"/>
                <a:ea typeface="Lexend"/>
                <a:cs typeface="Lexend"/>
                <a:sym typeface="Lexend"/>
              </a:rPr>
              <a:t>Airbnb Co-founder and Chief Executive Officer</a:t>
            </a:r>
            <a:endParaRPr b="1" sz="1200">
              <a:latin typeface="Lexend"/>
              <a:ea typeface="Lexend"/>
              <a:cs typeface="Lexend"/>
              <a:sym typeface="Lexend"/>
            </a:endParaRPr>
          </a:p>
        </p:txBody>
      </p:sp>
      <p:sp>
        <p:nvSpPr>
          <p:cNvPr id="791" name="Google Shape;791;p102"/>
          <p:cNvSpPr txBox="1"/>
          <p:nvPr/>
        </p:nvSpPr>
        <p:spPr>
          <a:xfrm>
            <a:off x="3797300" y="346500"/>
            <a:ext cx="48642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Light"/>
                <a:ea typeface="Lexend Light"/>
                <a:cs typeface="Lexend Light"/>
                <a:sym typeface="Lexend Light"/>
              </a:rPr>
              <a:t>Team, voglio che costruiamo un MVP per Airbnb Trasporti:</a:t>
            </a:r>
            <a:endParaRPr>
              <a:latin typeface="Lexend Light"/>
              <a:ea typeface="Lexend Light"/>
              <a:cs typeface="Lexend Light"/>
              <a:sym typeface="Lexend Light"/>
            </a:endParaRPr>
          </a:p>
          <a:p>
            <a:pPr indent="0" lvl="0" marL="0" rtl="0" algn="l">
              <a:spcBef>
                <a:spcPts val="0"/>
              </a:spcBef>
              <a:spcAft>
                <a:spcPts val="0"/>
              </a:spcAft>
              <a:buNone/>
            </a:pPr>
            <a:r>
              <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Iniziamo con le principali città italiane</a:t>
            </a:r>
            <a:endParaRPr>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Creiamo pagine specifiche per ogni città </a:t>
            </a:r>
            <a:r>
              <a:rPr lang="it" u="sng">
                <a:latin typeface="Lexend Light"/>
                <a:ea typeface="Lexend Light"/>
                <a:cs typeface="Lexend Light"/>
                <a:sym typeface="Lexend Light"/>
              </a:rPr>
              <a:t>accessibili dai dettagli del viaggio</a:t>
            </a:r>
            <a:endParaRPr u="sng">
              <a:latin typeface="Lexend Light"/>
              <a:ea typeface="Lexend Light"/>
              <a:cs typeface="Lexend Light"/>
              <a:sym typeface="Lexend Light"/>
            </a:endParaRPr>
          </a:p>
          <a:p>
            <a:pPr indent="-317500" lvl="0" marL="457200" rtl="0" algn="l">
              <a:spcBef>
                <a:spcPts val="0"/>
              </a:spcBef>
              <a:spcAft>
                <a:spcPts val="0"/>
              </a:spcAft>
              <a:buSzPts val="1400"/>
              <a:buFont typeface="Lexend Light"/>
              <a:buChar char="●"/>
            </a:pPr>
            <a:r>
              <a:rPr lang="it">
                <a:latin typeface="Lexend Light"/>
                <a:ea typeface="Lexend Light"/>
                <a:cs typeface="Lexend Light"/>
                <a:sym typeface="Lexend Light"/>
              </a:rPr>
              <a:t>Ogni guida deve mostrare:</a:t>
            </a:r>
            <a:endParaRPr>
              <a:latin typeface="Lexend Light"/>
              <a:ea typeface="Lexend Light"/>
              <a:cs typeface="Lexend Light"/>
              <a:sym typeface="Lexend Light"/>
            </a:endParaRPr>
          </a:p>
          <a:p>
            <a:pPr indent="-317500" lvl="1" marL="914400" rtl="0" algn="l">
              <a:spcBef>
                <a:spcPts val="0"/>
              </a:spcBef>
              <a:spcAft>
                <a:spcPts val="0"/>
              </a:spcAft>
              <a:buSzPts val="1400"/>
              <a:buFont typeface="Lexend Light"/>
              <a:buChar char="○"/>
            </a:pPr>
            <a:r>
              <a:rPr lang="it">
                <a:latin typeface="Lexend Light"/>
                <a:ea typeface="Lexend Light"/>
                <a:cs typeface="Lexend Light"/>
                <a:sym typeface="Lexend Light"/>
              </a:rPr>
              <a:t>Tutte le opzioni di trasporto locale</a:t>
            </a:r>
            <a:endParaRPr>
              <a:latin typeface="Lexend Light"/>
              <a:ea typeface="Lexend Light"/>
              <a:cs typeface="Lexend Light"/>
              <a:sym typeface="Lexend Light"/>
            </a:endParaRPr>
          </a:p>
          <a:p>
            <a:pPr indent="-317500" lvl="1" marL="914400" rtl="0" algn="l">
              <a:spcBef>
                <a:spcPts val="0"/>
              </a:spcBef>
              <a:spcAft>
                <a:spcPts val="0"/>
              </a:spcAft>
              <a:buSzPts val="1400"/>
              <a:buFont typeface="Lexend Light"/>
              <a:buChar char="○"/>
            </a:pPr>
            <a:r>
              <a:rPr lang="it">
                <a:latin typeface="Lexend Light"/>
                <a:ea typeface="Lexend Light"/>
                <a:cs typeface="Lexend Light"/>
                <a:sym typeface="Lexend Light"/>
              </a:rPr>
              <a:t>Informazioni chiare su biglietti e abbonamenti</a:t>
            </a:r>
            <a:endParaRPr>
              <a:latin typeface="Lexend Light"/>
              <a:ea typeface="Lexend Light"/>
              <a:cs typeface="Lexend Light"/>
              <a:sym typeface="Lexend Light"/>
            </a:endParaRPr>
          </a:p>
          <a:p>
            <a:pPr indent="-317500" lvl="1" marL="914400" rtl="0" algn="l">
              <a:spcBef>
                <a:spcPts val="0"/>
              </a:spcBef>
              <a:spcAft>
                <a:spcPts val="0"/>
              </a:spcAft>
              <a:buSzPts val="1400"/>
              <a:buFont typeface="Lexend Light"/>
              <a:buChar char="○"/>
            </a:pPr>
            <a:r>
              <a:rPr lang="it">
                <a:latin typeface="Lexend Light"/>
                <a:ea typeface="Lexend Light"/>
                <a:cs typeface="Lexend Light"/>
                <a:sym typeface="Lexend Light"/>
              </a:rPr>
              <a:t>Mappe delle linee e percorsi</a:t>
            </a:r>
            <a:endParaRPr>
              <a:latin typeface="Lexend Light"/>
              <a:ea typeface="Lexend Light"/>
              <a:cs typeface="Lexend Light"/>
              <a:sym typeface="Lexend Light"/>
            </a:endParaRPr>
          </a:p>
          <a:p>
            <a:pPr indent="-317500" lvl="1" marL="914400" rtl="0" algn="l">
              <a:spcBef>
                <a:spcPts val="0"/>
              </a:spcBef>
              <a:spcAft>
                <a:spcPts val="0"/>
              </a:spcAft>
              <a:buSzPts val="1400"/>
              <a:buFont typeface="Lexend Light"/>
              <a:buChar char="○"/>
            </a:pPr>
            <a:r>
              <a:rPr lang="it">
                <a:latin typeface="Lexend Light"/>
                <a:ea typeface="Lexend Light"/>
                <a:cs typeface="Lexend Light"/>
                <a:sym typeface="Lexend Light"/>
              </a:rPr>
              <a:t>App ufficiali e opzioni di pagamento contactless</a:t>
            </a:r>
            <a:endParaRPr>
              <a:latin typeface="Lexend Light"/>
              <a:ea typeface="Lexend Light"/>
              <a:cs typeface="Lexend Light"/>
              <a:sym typeface="Lexend Light"/>
            </a:endParaRPr>
          </a:p>
          <a:p>
            <a:pPr indent="-317500" lvl="1" marL="914400" rtl="0" algn="l">
              <a:spcBef>
                <a:spcPts val="0"/>
              </a:spcBef>
              <a:spcAft>
                <a:spcPts val="0"/>
              </a:spcAft>
              <a:buSzPts val="1400"/>
              <a:buFont typeface="Lexend Light"/>
              <a:buChar char="○"/>
            </a:pPr>
            <a:r>
              <a:rPr lang="it">
                <a:latin typeface="Lexend Light"/>
                <a:ea typeface="Lexend Light"/>
                <a:cs typeface="Lexend Light"/>
                <a:sym typeface="Lexend Light"/>
              </a:rPr>
              <a:t>Includiamo confronti di prezzo tra i vari metodi di trasporto</a:t>
            </a:r>
            <a:endParaRPr>
              <a:latin typeface="Lexend Light"/>
              <a:ea typeface="Lexend Light"/>
              <a:cs typeface="Lexend Light"/>
              <a:sym typeface="Lexend Light"/>
            </a:endParaRPr>
          </a:p>
          <a:p>
            <a:pPr indent="0" lvl="0" marL="0" rtl="0" algn="l">
              <a:spcBef>
                <a:spcPts val="0"/>
              </a:spcBef>
              <a:spcAft>
                <a:spcPts val="0"/>
              </a:spcAft>
              <a:buNone/>
            </a:pPr>
            <a:r>
              <a:t/>
            </a:r>
            <a:endParaRPr>
              <a:latin typeface="Lexend Light"/>
              <a:ea typeface="Lexend Light"/>
              <a:cs typeface="Lexend Light"/>
              <a:sym typeface="Lexend Light"/>
            </a:endParaRPr>
          </a:p>
          <a:p>
            <a:pPr indent="0" lvl="0" marL="0" rtl="0" algn="l">
              <a:spcBef>
                <a:spcPts val="0"/>
              </a:spcBef>
              <a:spcAft>
                <a:spcPts val="0"/>
              </a:spcAft>
              <a:buNone/>
            </a:pPr>
            <a:r>
              <a:rPr lang="it">
                <a:latin typeface="Lexend Light"/>
                <a:ea typeface="Lexend Light"/>
                <a:cs typeface="Lexend Light"/>
                <a:sym typeface="Lexend Light"/>
              </a:rPr>
              <a:t>Questo è il nostro prossimo passo per creare un’esperienza di viaggio davvero completa</a:t>
            </a:r>
            <a:endParaRPr>
              <a:latin typeface="Lexend Light"/>
              <a:ea typeface="Lexend Light"/>
              <a:cs typeface="Lexend Light"/>
              <a:sym typeface="Lexend 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03"/>
          <p:cNvPicPr preferRelativeResize="0"/>
          <p:nvPr/>
        </p:nvPicPr>
        <p:blipFill rotWithShape="1">
          <a:blip r:embed="rId3">
            <a:alphaModFix/>
          </a:blip>
          <a:srcRect b="0" l="0" r="0" t="0"/>
          <a:stretch/>
        </p:blipFill>
        <p:spPr>
          <a:xfrm>
            <a:off x="0" y="0"/>
            <a:ext cx="9144000" cy="5143492"/>
          </a:xfrm>
          <a:prstGeom prst="rect">
            <a:avLst/>
          </a:prstGeom>
          <a:noFill/>
          <a:ln>
            <a:noFill/>
          </a:ln>
        </p:spPr>
      </p:pic>
      <p:sp>
        <p:nvSpPr>
          <p:cNvPr id="797" name="Google Shape;797;p103"/>
          <p:cNvSpPr txBox="1"/>
          <p:nvPr/>
        </p:nvSpPr>
        <p:spPr>
          <a:xfrm>
            <a:off x="2792850" y="2040750"/>
            <a:ext cx="3558300" cy="1062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it" sz="3800">
                <a:solidFill>
                  <a:srgbClr val="FFFFFF"/>
                </a:solidFill>
                <a:latin typeface="Lexend"/>
                <a:ea typeface="Lexend"/>
                <a:cs typeface="Lexend"/>
                <a:sym typeface="Lexend"/>
              </a:rPr>
              <a:t>Q&amp;A</a:t>
            </a:r>
            <a:endParaRPr b="1" sz="3800">
              <a:solidFill>
                <a:srgbClr val="FFFFFF"/>
              </a:solidFill>
              <a:latin typeface="Lexend"/>
              <a:ea typeface="Lexend"/>
              <a:cs typeface="Lexend"/>
              <a:sym typeface="Lexend"/>
            </a:endParaRPr>
          </a:p>
          <a:p>
            <a:pPr indent="0" lvl="0" marL="0" rtl="0" algn="l">
              <a:spcBef>
                <a:spcPts val="0"/>
              </a:spcBef>
              <a:spcAft>
                <a:spcPts val="0"/>
              </a:spcAft>
              <a:buNone/>
            </a:pPr>
            <a:r>
              <a:t/>
            </a:r>
            <a:endParaRPr sz="1900">
              <a:solidFill>
                <a:srgbClr val="0D046A"/>
              </a:solidFill>
              <a:highlight>
                <a:srgbClr val="78CCDE"/>
              </a:highlight>
              <a:latin typeface="Lexend"/>
              <a:ea typeface="Lexend"/>
              <a:cs typeface="Lexend"/>
              <a:sym typeface="Lexen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104"/>
          <p:cNvPicPr preferRelativeResize="0"/>
          <p:nvPr/>
        </p:nvPicPr>
        <p:blipFill rotWithShape="1">
          <a:blip r:embed="rId3">
            <a:alphaModFix amt="21000"/>
          </a:blip>
          <a:srcRect b="7383" l="5646" r="7487" t="7849"/>
          <a:stretch/>
        </p:blipFill>
        <p:spPr>
          <a:xfrm>
            <a:off x="3561050" y="165250"/>
            <a:ext cx="5572127" cy="4175126"/>
          </a:xfrm>
          <a:prstGeom prst="rect">
            <a:avLst/>
          </a:prstGeom>
          <a:noFill/>
          <a:ln>
            <a:noFill/>
          </a:ln>
        </p:spPr>
      </p:pic>
      <p:sp>
        <p:nvSpPr>
          <p:cNvPr id="803" name="Google Shape;803;p104"/>
          <p:cNvSpPr txBox="1"/>
          <p:nvPr/>
        </p:nvSpPr>
        <p:spPr>
          <a:xfrm>
            <a:off x="291325" y="2896625"/>
            <a:ext cx="31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exend"/>
                <a:ea typeface="Lexend"/>
                <a:cs typeface="Lexend"/>
                <a:sym typeface="Lexend"/>
              </a:rPr>
              <a:t>Costruisci &amp; lancia il tuo nuovo progetto con Lovable AI</a:t>
            </a:r>
            <a:endParaRPr>
              <a:latin typeface="Lexend"/>
              <a:ea typeface="Lexend"/>
              <a:cs typeface="Lexend"/>
              <a:sym typeface="Lexend"/>
            </a:endParaRPr>
          </a:p>
        </p:txBody>
      </p:sp>
      <p:pic>
        <p:nvPicPr>
          <p:cNvPr id="804" name="Google Shape;804;p104"/>
          <p:cNvPicPr preferRelativeResize="0"/>
          <p:nvPr/>
        </p:nvPicPr>
        <p:blipFill>
          <a:blip r:embed="rId4">
            <a:alphaModFix amt="75000"/>
          </a:blip>
          <a:stretch>
            <a:fillRect/>
          </a:stretch>
        </p:blipFill>
        <p:spPr>
          <a:xfrm>
            <a:off x="4890225" y="914613"/>
            <a:ext cx="3314274" cy="3314274"/>
          </a:xfrm>
          <a:prstGeom prst="rect">
            <a:avLst/>
          </a:prstGeom>
          <a:noFill/>
          <a:ln>
            <a:noFill/>
          </a:ln>
        </p:spPr>
      </p:pic>
      <p:pic>
        <p:nvPicPr>
          <p:cNvPr id="805" name="Google Shape;805;p104"/>
          <p:cNvPicPr preferRelativeResize="0"/>
          <p:nvPr/>
        </p:nvPicPr>
        <p:blipFill>
          <a:blip r:embed="rId5">
            <a:alphaModFix amt="46000"/>
          </a:blip>
          <a:stretch>
            <a:fillRect/>
          </a:stretch>
        </p:blipFill>
        <p:spPr>
          <a:xfrm rot="-929287">
            <a:off x="7144600" y="1185100"/>
            <a:ext cx="926425" cy="926425"/>
          </a:xfrm>
          <a:prstGeom prst="rect">
            <a:avLst/>
          </a:prstGeom>
          <a:noFill/>
          <a:ln>
            <a:noFill/>
          </a:ln>
        </p:spPr>
      </p:pic>
      <p:pic>
        <p:nvPicPr>
          <p:cNvPr id="806" name="Google Shape;806;p104"/>
          <p:cNvPicPr preferRelativeResize="0"/>
          <p:nvPr/>
        </p:nvPicPr>
        <p:blipFill>
          <a:blip r:embed="rId6">
            <a:alphaModFix amt="89000"/>
          </a:blip>
          <a:stretch>
            <a:fillRect/>
          </a:stretch>
        </p:blipFill>
        <p:spPr>
          <a:xfrm>
            <a:off x="4675475" y="2001654"/>
            <a:ext cx="1231768" cy="1140175"/>
          </a:xfrm>
          <a:prstGeom prst="rect">
            <a:avLst/>
          </a:prstGeom>
          <a:noFill/>
          <a:ln>
            <a:noFill/>
          </a:ln>
        </p:spPr>
      </p:pic>
      <p:pic>
        <p:nvPicPr>
          <p:cNvPr id="807" name="Google Shape;807;p104"/>
          <p:cNvPicPr preferRelativeResize="0"/>
          <p:nvPr/>
        </p:nvPicPr>
        <p:blipFill>
          <a:blip r:embed="rId7">
            <a:alphaModFix amt="73000"/>
          </a:blip>
          <a:stretch>
            <a:fillRect/>
          </a:stretch>
        </p:blipFill>
        <p:spPr>
          <a:xfrm>
            <a:off x="6328624" y="488025"/>
            <a:ext cx="437474" cy="426601"/>
          </a:xfrm>
          <a:prstGeom prst="rect">
            <a:avLst/>
          </a:prstGeom>
          <a:noFill/>
          <a:ln>
            <a:noFill/>
          </a:ln>
        </p:spPr>
      </p:pic>
      <p:pic>
        <p:nvPicPr>
          <p:cNvPr id="808" name="Google Shape;808;p104"/>
          <p:cNvPicPr preferRelativeResize="0"/>
          <p:nvPr/>
        </p:nvPicPr>
        <p:blipFill>
          <a:blip r:embed="rId8">
            <a:alphaModFix amt="28000"/>
          </a:blip>
          <a:stretch>
            <a:fillRect/>
          </a:stretch>
        </p:blipFill>
        <p:spPr>
          <a:xfrm>
            <a:off x="7037737" y="2473164"/>
            <a:ext cx="1869750" cy="1353286"/>
          </a:xfrm>
          <a:prstGeom prst="rect">
            <a:avLst/>
          </a:prstGeom>
          <a:noFill/>
          <a:ln>
            <a:noFill/>
          </a:ln>
        </p:spPr>
      </p:pic>
      <p:sp>
        <p:nvSpPr>
          <p:cNvPr id="809" name="Google Shape;809;p104"/>
          <p:cNvSpPr txBox="1"/>
          <p:nvPr/>
        </p:nvSpPr>
        <p:spPr>
          <a:xfrm>
            <a:off x="291325" y="1376275"/>
            <a:ext cx="5017200" cy="1398600"/>
          </a:xfrm>
          <a:prstGeom prst="rect">
            <a:avLst/>
          </a:prstGeom>
          <a:noFill/>
          <a:ln>
            <a:noFill/>
          </a:ln>
        </p:spPr>
        <p:txBody>
          <a:bodyPr anchorCtr="0" anchor="t" bIns="82850" lIns="82850" spcFirstLastPara="1" rIns="82850" wrap="square" tIns="82850">
            <a:spAutoFit/>
          </a:bodyPr>
          <a:lstStyle/>
          <a:p>
            <a:pPr indent="0" lvl="0" marL="0" marR="0" rtl="0" algn="l">
              <a:lnSpc>
                <a:spcPct val="100000"/>
              </a:lnSpc>
              <a:spcBef>
                <a:spcPts val="1800"/>
              </a:spcBef>
              <a:spcAft>
                <a:spcPts val="500"/>
              </a:spcAft>
              <a:buClr>
                <a:srgbClr val="000000"/>
              </a:buClr>
              <a:buSzPts val="1800"/>
              <a:buFont typeface="Arial"/>
              <a:buNone/>
            </a:pPr>
            <a:r>
              <a:rPr b="1" lang="it" sz="4000">
                <a:solidFill>
                  <a:srgbClr val="0D046A"/>
                </a:solidFill>
                <a:latin typeface="Lexend"/>
                <a:ea typeface="Lexend"/>
                <a:cs typeface="Lexend"/>
                <a:sym typeface="Lexend"/>
              </a:rPr>
              <a:t>AI Product Builders Challenge</a:t>
            </a:r>
            <a:endParaRPr b="1" sz="4000">
              <a:solidFill>
                <a:srgbClr val="0D046A"/>
              </a:solidFill>
              <a:latin typeface="Lexend"/>
              <a:ea typeface="Lexend"/>
              <a:cs typeface="Lexend"/>
              <a:sym typeface="Lexen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5"/>
          <p:cNvSpPr/>
          <p:nvPr/>
        </p:nvSpPr>
        <p:spPr>
          <a:xfrm>
            <a:off x="2091950" y="1523275"/>
            <a:ext cx="2670600" cy="55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105"/>
          <p:cNvSpPr/>
          <p:nvPr/>
        </p:nvSpPr>
        <p:spPr>
          <a:xfrm>
            <a:off x="2091950" y="335425"/>
            <a:ext cx="2670600" cy="55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105"/>
          <p:cNvSpPr/>
          <p:nvPr/>
        </p:nvSpPr>
        <p:spPr>
          <a:xfrm>
            <a:off x="120625" y="2934325"/>
            <a:ext cx="1980900" cy="446400"/>
          </a:xfrm>
          <a:prstGeom prst="round2DiagRect">
            <a:avLst>
              <a:gd fmla="val 50000" name="adj1"/>
              <a:gd fmla="val 50000" name="adj2"/>
            </a:avLst>
          </a:prstGeom>
          <a:solidFill>
            <a:schemeClr val="lt1"/>
          </a:solidFill>
          <a:ln cap="flat" cmpd="sng" w="9525">
            <a:solidFill>
              <a:srgbClr val="A14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A14ECF"/>
                </a:solidFill>
                <a:latin typeface="Lexend"/>
                <a:ea typeface="Lexend"/>
                <a:cs typeface="Lexend"/>
                <a:sym typeface="Lexend"/>
              </a:rPr>
              <a:t>Demo #1</a:t>
            </a:r>
            <a:endParaRPr>
              <a:solidFill>
                <a:srgbClr val="A14ECF"/>
              </a:solidFill>
              <a:latin typeface="Lexend"/>
              <a:ea typeface="Lexend"/>
              <a:cs typeface="Lexend"/>
              <a:sym typeface="Lexend"/>
            </a:endParaRPr>
          </a:p>
        </p:txBody>
      </p:sp>
      <p:sp>
        <p:nvSpPr>
          <p:cNvPr id="817" name="Google Shape;817;p105"/>
          <p:cNvSpPr/>
          <p:nvPr/>
        </p:nvSpPr>
        <p:spPr>
          <a:xfrm>
            <a:off x="2304375" y="2934325"/>
            <a:ext cx="1980900" cy="446400"/>
          </a:xfrm>
          <a:prstGeom prst="round2DiagRect">
            <a:avLst>
              <a:gd fmla="val 50000" name="adj1"/>
              <a:gd fmla="val 50000" name="adj2"/>
            </a:avLst>
          </a:prstGeom>
          <a:solidFill>
            <a:schemeClr val="lt1"/>
          </a:solidFill>
          <a:ln cap="flat" cmpd="sng" w="9525">
            <a:solidFill>
              <a:srgbClr val="A14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A14ECF"/>
                </a:solidFill>
                <a:latin typeface="Lexend"/>
                <a:ea typeface="Lexend"/>
                <a:cs typeface="Lexend"/>
                <a:sym typeface="Lexend"/>
              </a:rPr>
              <a:t>Demo #2</a:t>
            </a:r>
            <a:endParaRPr>
              <a:solidFill>
                <a:srgbClr val="A14ECF"/>
              </a:solidFill>
              <a:latin typeface="Lexend"/>
              <a:ea typeface="Lexend"/>
              <a:cs typeface="Lexend"/>
              <a:sym typeface="Lexend"/>
            </a:endParaRPr>
          </a:p>
        </p:txBody>
      </p:sp>
      <p:sp>
        <p:nvSpPr>
          <p:cNvPr id="818" name="Google Shape;818;p105"/>
          <p:cNvSpPr/>
          <p:nvPr/>
        </p:nvSpPr>
        <p:spPr>
          <a:xfrm>
            <a:off x="4488125" y="2934325"/>
            <a:ext cx="1980900" cy="446400"/>
          </a:xfrm>
          <a:prstGeom prst="round2DiagRect">
            <a:avLst>
              <a:gd fmla="val 50000" name="adj1"/>
              <a:gd fmla="val 50000" name="adj2"/>
            </a:avLst>
          </a:prstGeom>
          <a:solidFill>
            <a:schemeClr val="lt1"/>
          </a:solidFill>
          <a:ln cap="flat" cmpd="sng" w="9525">
            <a:solidFill>
              <a:srgbClr val="A14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A14ECF"/>
                </a:solidFill>
                <a:latin typeface="Lexend"/>
                <a:ea typeface="Lexend"/>
                <a:cs typeface="Lexend"/>
                <a:sym typeface="Lexend"/>
              </a:rPr>
              <a:t>Demo #3</a:t>
            </a:r>
            <a:endParaRPr>
              <a:solidFill>
                <a:srgbClr val="A14ECF"/>
              </a:solidFill>
              <a:latin typeface="Lexend"/>
              <a:ea typeface="Lexend"/>
              <a:cs typeface="Lexend"/>
              <a:sym typeface="Lexend"/>
            </a:endParaRPr>
          </a:p>
        </p:txBody>
      </p:sp>
      <p:sp>
        <p:nvSpPr>
          <p:cNvPr id="819" name="Google Shape;819;p105"/>
          <p:cNvSpPr/>
          <p:nvPr/>
        </p:nvSpPr>
        <p:spPr>
          <a:xfrm>
            <a:off x="6900475" y="2705725"/>
            <a:ext cx="1980900" cy="446400"/>
          </a:xfrm>
          <a:prstGeom prst="round2DiagRect">
            <a:avLst>
              <a:gd fmla="val 0" name="adj1"/>
              <a:gd fmla="val 0" name="adj2"/>
            </a:avLst>
          </a:prstGeom>
          <a:solidFill>
            <a:schemeClr val="lt1"/>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38761D"/>
                </a:solidFill>
                <a:latin typeface="Lexend"/>
                <a:ea typeface="Lexend"/>
                <a:cs typeface="Lexend"/>
                <a:sym typeface="Lexend"/>
              </a:rPr>
              <a:t>Final Demo Day</a:t>
            </a:r>
            <a:endParaRPr>
              <a:solidFill>
                <a:srgbClr val="38761D"/>
              </a:solidFill>
              <a:latin typeface="Lexend"/>
              <a:ea typeface="Lexend"/>
              <a:cs typeface="Lexend"/>
              <a:sym typeface="Lexend"/>
            </a:endParaRPr>
          </a:p>
        </p:txBody>
      </p:sp>
      <p:sp>
        <p:nvSpPr>
          <p:cNvPr id="820" name="Google Shape;820;p105"/>
          <p:cNvSpPr txBox="1"/>
          <p:nvPr/>
        </p:nvSpPr>
        <p:spPr>
          <a:xfrm>
            <a:off x="120625" y="22809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a:t>
            </a:r>
            <a:r>
              <a:rPr lang="it">
                <a:solidFill>
                  <a:srgbClr val="FF5D4E"/>
                </a:solidFill>
                <a:latin typeface="Lexend"/>
                <a:ea typeface="Lexend"/>
                <a:cs typeface="Lexend"/>
                <a:sym typeface="Lexend"/>
              </a:rPr>
              <a:t>10 punti</a:t>
            </a:r>
            <a:endParaRPr>
              <a:solidFill>
                <a:srgbClr val="FF5D4E"/>
              </a:solidFill>
              <a:latin typeface="Lexend"/>
              <a:ea typeface="Lexend"/>
              <a:cs typeface="Lexend"/>
              <a:sym typeface="Lexend"/>
            </a:endParaRPr>
          </a:p>
        </p:txBody>
      </p:sp>
      <p:sp>
        <p:nvSpPr>
          <p:cNvPr id="821" name="Google Shape;821;p105"/>
          <p:cNvSpPr txBox="1"/>
          <p:nvPr/>
        </p:nvSpPr>
        <p:spPr>
          <a:xfrm>
            <a:off x="2304375" y="22809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+ 10 punti</a:t>
            </a:r>
            <a:endParaRPr>
              <a:solidFill>
                <a:srgbClr val="FF5D4E"/>
              </a:solidFill>
              <a:latin typeface="Lexend"/>
              <a:ea typeface="Lexend"/>
              <a:cs typeface="Lexend"/>
              <a:sym typeface="Lexend"/>
            </a:endParaRPr>
          </a:p>
        </p:txBody>
      </p:sp>
      <p:sp>
        <p:nvSpPr>
          <p:cNvPr id="822" name="Google Shape;822;p105"/>
          <p:cNvSpPr txBox="1"/>
          <p:nvPr/>
        </p:nvSpPr>
        <p:spPr>
          <a:xfrm>
            <a:off x="4488125" y="22809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+ 10 punti</a:t>
            </a:r>
            <a:endParaRPr>
              <a:solidFill>
                <a:srgbClr val="FF5D4E"/>
              </a:solidFill>
              <a:latin typeface="Lexend"/>
              <a:ea typeface="Lexend"/>
              <a:cs typeface="Lexend"/>
              <a:sym typeface="Lexend"/>
            </a:endParaRPr>
          </a:p>
        </p:txBody>
      </p:sp>
      <p:sp>
        <p:nvSpPr>
          <p:cNvPr id="823" name="Google Shape;823;p105"/>
          <p:cNvSpPr txBox="1"/>
          <p:nvPr/>
        </p:nvSpPr>
        <p:spPr>
          <a:xfrm>
            <a:off x="6900475" y="16521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+ 10 punti</a:t>
            </a:r>
            <a:endParaRPr>
              <a:solidFill>
                <a:srgbClr val="FF5D4E"/>
              </a:solidFill>
              <a:latin typeface="Lexend"/>
              <a:ea typeface="Lexend"/>
              <a:cs typeface="Lexend"/>
              <a:sym typeface="Lexend"/>
            </a:endParaRPr>
          </a:p>
        </p:txBody>
      </p:sp>
      <p:sp>
        <p:nvSpPr>
          <p:cNvPr id="824" name="Google Shape;824;p105"/>
          <p:cNvSpPr txBox="1"/>
          <p:nvPr/>
        </p:nvSpPr>
        <p:spPr>
          <a:xfrm>
            <a:off x="6900475" y="21248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5D4E"/>
                </a:solidFill>
                <a:latin typeface="Lexend"/>
                <a:ea typeface="Lexend"/>
                <a:cs typeface="Lexend"/>
                <a:sym typeface="Lexend"/>
              </a:rPr>
              <a:t>+ 5 | 3 | 1 punti</a:t>
            </a:r>
            <a:endParaRPr>
              <a:solidFill>
                <a:srgbClr val="FF5D4E"/>
              </a:solidFill>
              <a:latin typeface="Lexend"/>
              <a:ea typeface="Lexend"/>
              <a:cs typeface="Lexend"/>
              <a:sym typeface="Lexend"/>
            </a:endParaRPr>
          </a:p>
        </p:txBody>
      </p:sp>
      <p:sp>
        <p:nvSpPr>
          <p:cNvPr id="825" name="Google Shape;825;p105"/>
          <p:cNvSpPr txBox="1"/>
          <p:nvPr/>
        </p:nvSpPr>
        <p:spPr>
          <a:xfrm>
            <a:off x="120625" y="3559025"/>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Modulo 1 – Milestone Targets</a:t>
            </a:r>
            <a:endParaRPr sz="1200">
              <a:solidFill>
                <a:schemeClr val="dk2"/>
              </a:solidFill>
              <a:latin typeface="Lexend"/>
              <a:ea typeface="Lexend"/>
              <a:cs typeface="Lexend"/>
              <a:sym typeface="Lexend"/>
            </a:endParaRPr>
          </a:p>
        </p:txBody>
      </p:sp>
      <p:sp>
        <p:nvSpPr>
          <p:cNvPr id="826" name="Google Shape;826;p105"/>
          <p:cNvSpPr txBox="1"/>
          <p:nvPr/>
        </p:nvSpPr>
        <p:spPr>
          <a:xfrm>
            <a:off x="2304375" y="3559025"/>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Modulo 2 – Milestone Targets</a:t>
            </a:r>
            <a:endParaRPr sz="1200">
              <a:solidFill>
                <a:schemeClr val="dk2"/>
              </a:solidFill>
              <a:latin typeface="Lexend"/>
              <a:ea typeface="Lexend"/>
              <a:cs typeface="Lexend"/>
              <a:sym typeface="Lexend"/>
            </a:endParaRPr>
          </a:p>
        </p:txBody>
      </p:sp>
      <p:sp>
        <p:nvSpPr>
          <p:cNvPr id="827" name="Google Shape;827;p105"/>
          <p:cNvSpPr txBox="1"/>
          <p:nvPr/>
        </p:nvSpPr>
        <p:spPr>
          <a:xfrm>
            <a:off x="4488125" y="3559025"/>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Modulo 3 – Milestone Targets</a:t>
            </a:r>
            <a:endParaRPr sz="1200">
              <a:solidFill>
                <a:schemeClr val="dk2"/>
              </a:solidFill>
              <a:latin typeface="Lexend"/>
              <a:ea typeface="Lexend"/>
              <a:cs typeface="Lexend"/>
              <a:sym typeface="Lexend"/>
            </a:endParaRPr>
          </a:p>
        </p:txBody>
      </p:sp>
      <p:sp>
        <p:nvSpPr>
          <p:cNvPr id="828" name="Google Shape;828;p105"/>
          <p:cNvSpPr txBox="1"/>
          <p:nvPr/>
        </p:nvSpPr>
        <p:spPr>
          <a:xfrm>
            <a:off x="6900475" y="3332850"/>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Modulo 4 – Milestone Targets</a:t>
            </a:r>
            <a:endParaRPr sz="1200">
              <a:solidFill>
                <a:schemeClr val="dk2"/>
              </a:solidFill>
              <a:latin typeface="Lexend"/>
              <a:ea typeface="Lexend"/>
              <a:cs typeface="Lexend"/>
              <a:sym typeface="Lexend"/>
            </a:endParaRPr>
          </a:p>
        </p:txBody>
      </p:sp>
      <p:sp>
        <p:nvSpPr>
          <p:cNvPr id="829" name="Google Shape;829;p105"/>
          <p:cNvSpPr txBox="1"/>
          <p:nvPr/>
        </p:nvSpPr>
        <p:spPr>
          <a:xfrm>
            <a:off x="6900475" y="3886950"/>
            <a:ext cx="1980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Lexend"/>
              <a:buChar char="➔"/>
            </a:pPr>
            <a:r>
              <a:rPr lang="it" sz="1200">
                <a:solidFill>
                  <a:schemeClr val="dk2"/>
                </a:solidFill>
                <a:latin typeface="Lexend"/>
                <a:ea typeface="Lexend"/>
                <a:cs typeface="Lexend"/>
                <a:sym typeface="Lexend"/>
              </a:rPr>
              <a:t>Votazione pubblica</a:t>
            </a:r>
            <a:endParaRPr sz="1200">
              <a:solidFill>
                <a:schemeClr val="dk2"/>
              </a:solidFill>
              <a:latin typeface="Lexend"/>
              <a:ea typeface="Lexend"/>
              <a:cs typeface="Lexend"/>
              <a:sym typeface="Lexend"/>
            </a:endParaRPr>
          </a:p>
        </p:txBody>
      </p:sp>
      <p:cxnSp>
        <p:nvCxnSpPr>
          <p:cNvPr id="830" name="Google Shape;830;p105"/>
          <p:cNvCxnSpPr/>
          <p:nvPr/>
        </p:nvCxnSpPr>
        <p:spPr>
          <a:xfrm>
            <a:off x="6679350" y="100550"/>
            <a:ext cx="10800" cy="4448700"/>
          </a:xfrm>
          <a:prstGeom prst="straightConnector1">
            <a:avLst/>
          </a:prstGeom>
          <a:noFill/>
          <a:ln cap="flat" cmpd="sng" w="9525">
            <a:solidFill>
              <a:srgbClr val="E7E9EA"/>
            </a:solidFill>
            <a:prstDash val="solid"/>
            <a:round/>
            <a:headEnd len="med" w="med" type="none"/>
            <a:tailEnd len="med" w="med" type="none"/>
          </a:ln>
        </p:spPr>
      </p:cxnSp>
      <p:pic>
        <p:nvPicPr>
          <p:cNvPr id="831" name="Google Shape;831;p105"/>
          <p:cNvPicPr preferRelativeResize="0"/>
          <p:nvPr/>
        </p:nvPicPr>
        <p:blipFill>
          <a:blip r:embed="rId3">
            <a:alphaModFix/>
          </a:blip>
          <a:stretch>
            <a:fillRect/>
          </a:stretch>
        </p:blipFill>
        <p:spPr>
          <a:xfrm>
            <a:off x="7236513" y="462050"/>
            <a:ext cx="1308825" cy="1308825"/>
          </a:xfrm>
          <a:prstGeom prst="rect">
            <a:avLst/>
          </a:prstGeom>
          <a:noFill/>
          <a:ln>
            <a:noFill/>
          </a:ln>
        </p:spPr>
      </p:pic>
      <p:pic>
        <p:nvPicPr>
          <p:cNvPr id="832" name="Google Shape;832;p105"/>
          <p:cNvPicPr preferRelativeResize="0"/>
          <p:nvPr/>
        </p:nvPicPr>
        <p:blipFill>
          <a:blip r:embed="rId4">
            <a:alphaModFix amt="75000"/>
          </a:blip>
          <a:stretch>
            <a:fillRect/>
          </a:stretch>
        </p:blipFill>
        <p:spPr>
          <a:xfrm>
            <a:off x="7637125" y="271937"/>
            <a:ext cx="507606" cy="490914"/>
          </a:xfrm>
          <a:prstGeom prst="rect">
            <a:avLst/>
          </a:prstGeom>
          <a:noFill/>
          <a:ln>
            <a:noFill/>
          </a:ln>
        </p:spPr>
      </p:pic>
      <p:pic>
        <p:nvPicPr>
          <p:cNvPr id="833" name="Google Shape;833;p105"/>
          <p:cNvPicPr preferRelativeResize="0"/>
          <p:nvPr/>
        </p:nvPicPr>
        <p:blipFill>
          <a:blip r:embed="rId5">
            <a:alphaModFix amt="73000"/>
          </a:blip>
          <a:stretch>
            <a:fillRect/>
          </a:stretch>
        </p:blipFill>
        <p:spPr>
          <a:xfrm>
            <a:off x="7857427" y="208750"/>
            <a:ext cx="67002" cy="63190"/>
          </a:xfrm>
          <a:prstGeom prst="rect">
            <a:avLst/>
          </a:prstGeom>
          <a:noFill/>
          <a:ln>
            <a:noFill/>
          </a:ln>
        </p:spPr>
      </p:pic>
      <p:pic>
        <p:nvPicPr>
          <p:cNvPr id="834" name="Google Shape;834;p105"/>
          <p:cNvPicPr preferRelativeResize="0"/>
          <p:nvPr/>
        </p:nvPicPr>
        <p:blipFill>
          <a:blip r:embed="rId6">
            <a:alphaModFix/>
          </a:blip>
          <a:stretch>
            <a:fillRect/>
          </a:stretch>
        </p:blipFill>
        <p:spPr>
          <a:xfrm>
            <a:off x="2174950" y="401963"/>
            <a:ext cx="446400" cy="446400"/>
          </a:xfrm>
          <a:prstGeom prst="rect">
            <a:avLst/>
          </a:prstGeom>
          <a:noFill/>
          <a:ln>
            <a:noFill/>
          </a:ln>
        </p:spPr>
      </p:pic>
      <p:pic>
        <p:nvPicPr>
          <p:cNvPr id="835" name="Google Shape;835;p105"/>
          <p:cNvPicPr preferRelativeResize="0"/>
          <p:nvPr/>
        </p:nvPicPr>
        <p:blipFill>
          <a:blip r:embed="rId7">
            <a:alphaModFix/>
          </a:blip>
          <a:stretch>
            <a:fillRect/>
          </a:stretch>
        </p:blipFill>
        <p:spPr>
          <a:xfrm>
            <a:off x="2144350" y="901899"/>
            <a:ext cx="507601" cy="507601"/>
          </a:xfrm>
          <a:prstGeom prst="rect">
            <a:avLst/>
          </a:prstGeom>
          <a:noFill/>
          <a:ln>
            <a:noFill/>
          </a:ln>
        </p:spPr>
      </p:pic>
      <p:pic>
        <p:nvPicPr>
          <p:cNvPr id="836" name="Google Shape;836;p105"/>
          <p:cNvPicPr preferRelativeResize="0"/>
          <p:nvPr/>
        </p:nvPicPr>
        <p:blipFill>
          <a:blip r:embed="rId8">
            <a:alphaModFix/>
          </a:blip>
          <a:stretch>
            <a:fillRect/>
          </a:stretch>
        </p:blipFill>
        <p:spPr>
          <a:xfrm>
            <a:off x="2174950" y="1538170"/>
            <a:ext cx="446400" cy="446400"/>
          </a:xfrm>
          <a:prstGeom prst="rect">
            <a:avLst/>
          </a:prstGeom>
          <a:noFill/>
          <a:ln>
            <a:noFill/>
          </a:ln>
        </p:spPr>
      </p:pic>
      <p:pic>
        <p:nvPicPr>
          <p:cNvPr id="837" name="Google Shape;837;p105"/>
          <p:cNvPicPr preferRelativeResize="0"/>
          <p:nvPr/>
        </p:nvPicPr>
        <p:blipFill>
          <a:blip r:embed="rId9">
            <a:alphaModFix/>
          </a:blip>
          <a:stretch>
            <a:fillRect/>
          </a:stretch>
        </p:blipFill>
        <p:spPr>
          <a:xfrm>
            <a:off x="2931350" y="371375"/>
            <a:ext cx="507599" cy="507599"/>
          </a:xfrm>
          <a:prstGeom prst="rect">
            <a:avLst/>
          </a:prstGeom>
          <a:noFill/>
          <a:ln>
            <a:noFill/>
          </a:ln>
        </p:spPr>
      </p:pic>
      <p:pic>
        <p:nvPicPr>
          <p:cNvPr id="838" name="Google Shape;838;p105"/>
          <p:cNvPicPr preferRelativeResize="0"/>
          <p:nvPr/>
        </p:nvPicPr>
        <p:blipFill>
          <a:blip r:embed="rId10">
            <a:alphaModFix/>
          </a:blip>
          <a:stretch>
            <a:fillRect/>
          </a:stretch>
        </p:blipFill>
        <p:spPr>
          <a:xfrm>
            <a:off x="2961950" y="959237"/>
            <a:ext cx="446400" cy="446400"/>
          </a:xfrm>
          <a:prstGeom prst="rect">
            <a:avLst/>
          </a:prstGeom>
          <a:noFill/>
          <a:ln>
            <a:noFill/>
          </a:ln>
        </p:spPr>
      </p:pic>
      <p:pic>
        <p:nvPicPr>
          <p:cNvPr id="839" name="Google Shape;839;p105"/>
          <p:cNvPicPr preferRelativeResize="0"/>
          <p:nvPr/>
        </p:nvPicPr>
        <p:blipFill>
          <a:blip r:embed="rId11">
            <a:alphaModFix/>
          </a:blip>
          <a:stretch>
            <a:fillRect/>
          </a:stretch>
        </p:blipFill>
        <p:spPr>
          <a:xfrm>
            <a:off x="3468375" y="1485988"/>
            <a:ext cx="583699" cy="583699"/>
          </a:xfrm>
          <a:prstGeom prst="rect">
            <a:avLst/>
          </a:prstGeom>
          <a:noFill/>
          <a:ln>
            <a:noFill/>
          </a:ln>
        </p:spPr>
      </p:pic>
      <p:pic>
        <p:nvPicPr>
          <p:cNvPr id="840" name="Google Shape;840;p105"/>
          <p:cNvPicPr preferRelativeResize="0"/>
          <p:nvPr/>
        </p:nvPicPr>
        <p:blipFill>
          <a:blip r:embed="rId12">
            <a:alphaModFix/>
          </a:blip>
          <a:stretch>
            <a:fillRect/>
          </a:stretch>
        </p:blipFill>
        <p:spPr>
          <a:xfrm>
            <a:off x="3523284" y="982325"/>
            <a:ext cx="400200" cy="400200"/>
          </a:xfrm>
          <a:prstGeom prst="rect">
            <a:avLst/>
          </a:prstGeom>
          <a:noFill/>
          <a:ln>
            <a:noFill/>
          </a:ln>
        </p:spPr>
      </p:pic>
      <p:pic>
        <p:nvPicPr>
          <p:cNvPr id="841" name="Google Shape;841;p105"/>
          <p:cNvPicPr preferRelativeResize="0"/>
          <p:nvPr/>
        </p:nvPicPr>
        <p:blipFill>
          <a:blip r:embed="rId13">
            <a:alphaModFix/>
          </a:blip>
          <a:stretch>
            <a:fillRect/>
          </a:stretch>
        </p:blipFill>
        <p:spPr>
          <a:xfrm>
            <a:off x="3523274" y="425075"/>
            <a:ext cx="400200" cy="400200"/>
          </a:xfrm>
          <a:prstGeom prst="rect">
            <a:avLst/>
          </a:prstGeom>
          <a:noFill/>
          <a:ln>
            <a:noFill/>
          </a:ln>
        </p:spPr>
      </p:pic>
      <p:pic>
        <p:nvPicPr>
          <p:cNvPr id="842" name="Google Shape;842;p105"/>
          <p:cNvPicPr preferRelativeResize="0"/>
          <p:nvPr/>
        </p:nvPicPr>
        <p:blipFill>
          <a:blip r:embed="rId14">
            <a:alphaModFix/>
          </a:blip>
          <a:stretch>
            <a:fillRect/>
          </a:stretch>
        </p:blipFill>
        <p:spPr>
          <a:xfrm>
            <a:off x="3872122" y="1293985"/>
            <a:ext cx="971447" cy="1024749"/>
          </a:xfrm>
          <a:prstGeom prst="rect">
            <a:avLst/>
          </a:prstGeom>
          <a:noFill/>
          <a:ln>
            <a:noFill/>
          </a:ln>
        </p:spPr>
      </p:pic>
      <p:pic>
        <p:nvPicPr>
          <p:cNvPr id="843" name="Google Shape;843;p105"/>
          <p:cNvPicPr preferRelativeResize="0"/>
          <p:nvPr/>
        </p:nvPicPr>
        <p:blipFill>
          <a:blip r:embed="rId15">
            <a:alphaModFix/>
          </a:blip>
          <a:stretch>
            <a:fillRect/>
          </a:stretch>
        </p:blipFill>
        <p:spPr>
          <a:xfrm>
            <a:off x="4134650" y="941324"/>
            <a:ext cx="446399" cy="482216"/>
          </a:xfrm>
          <a:prstGeom prst="rect">
            <a:avLst/>
          </a:prstGeom>
          <a:noFill/>
          <a:ln>
            <a:noFill/>
          </a:ln>
        </p:spPr>
      </p:pic>
      <p:pic>
        <p:nvPicPr>
          <p:cNvPr id="844" name="Google Shape;844;p105"/>
          <p:cNvPicPr preferRelativeResize="0"/>
          <p:nvPr/>
        </p:nvPicPr>
        <p:blipFill>
          <a:blip r:embed="rId16">
            <a:alphaModFix/>
          </a:blip>
          <a:stretch>
            <a:fillRect/>
          </a:stretch>
        </p:blipFill>
        <p:spPr>
          <a:xfrm>
            <a:off x="2858661" y="1477425"/>
            <a:ext cx="652974" cy="652974"/>
          </a:xfrm>
          <a:prstGeom prst="rect">
            <a:avLst/>
          </a:prstGeom>
          <a:noFill/>
          <a:ln>
            <a:noFill/>
          </a:ln>
        </p:spPr>
      </p:pic>
      <p:pic>
        <p:nvPicPr>
          <p:cNvPr id="845" name="Google Shape;845;p105"/>
          <p:cNvPicPr preferRelativeResize="0"/>
          <p:nvPr/>
        </p:nvPicPr>
        <p:blipFill>
          <a:blip r:embed="rId17">
            <a:alphaModFix/>
          </a:blip>
          <a:stretch>
            <a:fillRect/>
          </a:stretch>
        </p:blipFill>
        <p:spPr>
          <a:xfrm>
            <a:off x="4157750" y="411325"/>
            <a:ext cx="400200" cy="4002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6"/>
          <p:cNvSpPr txBox="1"/>
          <p:nvPr/>
        </p:nvSpPr>
        <p:spPr>
          <a:xfrm>
            <a:off x="449275" y="229950"/>
            <a:ext cx="2852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800"/>
              <a:buFont typeface="Arial"/>
              <a:buNone/>
            </a:pPr>
            <a:r>
              <a:rPr lang="it" sz="1700">
                <a:solidFill>
                  <a:srgbClr val="0D046A"/>
                </a:solidFill>
                <a:latin typeface="Lexend Medium"/>
                <a:ea typeface="Lexend Medium"/>
                <a:cs typeface="Lexend Medium"/>
                <a:sym typeface="Lexend Medium"/>
              </a:rPr>
              <a:t>Obbiettivo </a:t>
            </a:r>
            <a:endParaRPr sz="1700">
              <a:solidFill>
                <a:srgbClr val="0D046A"/>
              </a:solidFill>
              <a:latin typeface="Lexend Medium"/>
              <a:ea typeface="Lexend Medium"/>
              <a:cs typeface="Lexend Medium"/>
              <a:sym typeface="Lexend Medium"/>
            </a:endParaRPr>
          </a:p>
        </p:txBody>
      </p:sp>
      <p:sp>
        <p:nvSpPr>
          <p:cNvPr id="851" name="Google Shape;851;p106"/>
          <p:cNvSpPr txBox="1"/>
          <p:nvPr/>
        </p:nvSpPr>
        <p:spPr>
          <a:xfrm>
            <a:off x="1354950" y="1914450"/>
            <a:ext cx="6434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100">
                <a:latin typeface="Lexend"/>
                <a:ea typeface="Lexend"/>
                <a:cs typeface="Lexend"/>
                <a:sym typeface="Lexend"/>
              </a:rPr>
              <a:t>Costruire e lanciare una web app completa alla fine del 4o modulo. </a:t>
            </a:r>
            <a:endParaRPr sz="2100">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MEETUP ROM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